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Montserrat"/>
      <p:regular r:id="rId82"/>
      <p:bold r:id="rId83"/>
      <p:italic r:id="rId84"/>
      <p:boldItalic r:id="rId85"/>
    </p:embeddedFont>
    <p:embeddedFont>
      <p:font typeface="Barlow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0" roundtripDataSignature="AMtx7mi/s0AZ+It+xZ6K6byHwYjWDlC0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92D18C-2B7E-497F-B658-2E2C7C8B57D2}">
  <a:tblStyle styleId="{B092D18C-2B7E-497F-B658-2E2C7C8B57D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F92C991-CC5F-4572-AFCB-6EC03E7BB78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ontserrat-italic.fntdata"/><Relationship Id="rId83" Type="http://schemas.openxmlformats.org/officeDocument/2006/relationships/font" Target="fonts/Montserrat-bold.fntdata"/><Relationship Id="rId42" Type="http://schemas.openxmlformats.org/officeDocument/2006/relationships/slide" Target="slides/slide37.xml"/><Relationship Id="rId86" Type="http://schemas.openxmlformats.org/officeDocument/2006/relationships/font" Target="fonts/Barlow-regular.fntdata"/><Relationship Id="rId41" Type="http://schemas.openxmlformats.org/officeDocument/2006/relationships/slide" Target="slides/slide36.xml"/><Relationship Id="rId85" Type="http://schemas.openxmlformats.org/officeDocument/2006/relationships/font" Target="fonts/Montserrat-boldItalic.fntdata"/><Relationship Id="rId44" Type="http://schemas.openxmlformats.org/officeDocument/2006/relationships/slide" Target="slides/slide39.xml"/><Relationship Id="rId88" Type="http://schemas.openxmlformats.org/officeDocument/2006/relationships/font" Target="fonts/Barlow-italic.fntdata"/><Relationship Id="rId43" Type="http://schemas.openxmlformats.org/officeDocument/2006/relationships/slide" Target="slides/slide38.xml"/><Relationship Id="rId87" Type="http://schemas.openxmlformats.org/officeDocument/2006/relationships/font" Target="fonts/Barlow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Barlow-boldItalic.fntdata"/><Relationship Id="rId80" Type="http://schemas.openxmlformats.org/officeDocument/2006/relationships/slide" Target="slides/slide75.xml"/><Relationship Id="rId82" Type="http://schemas.openxmlformats.org/officeDocument/2006/relationships/font" Target="fonts/Montserrat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customschemas.google.com/relationships/presentationmetadata" Target="meta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f4377c7e1_3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4f4377c7e1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025267685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50252676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025267685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50252676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f4377c7e1_2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4f4377c7e1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f4377c7e1_2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4f4377c7e1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f4377c7e1_2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4f4377c7e1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025267685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50252676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f4377c7e1_2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4f4377c7e1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f4377c7e1_2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4f4377c7e1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025267685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502526768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f4377c7e1_2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4f4377c7e1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025267685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2502526768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6dfb7e1e3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26dfb7e1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order to know how well our model is performing, we need some measurements to verify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R-squared score, also known as the Coefficient of Determination measures how well our model fits the set of data.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is max, 0 min, The higher the R square, the better the model is fitting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Tested on both training &amp; testing data as a comparison to identify if the model is over-fitting.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However, it's important to note that the R-squared score alone doesn't tell us if the model is good or bad. It only measures the goodness of fit.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RMSE or The root mean squared error is a measure that helps us understand how well a model's predictions match the actual observed values. In short, tells you, on average, how much the predicted prices differ from the actual prices.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thou Model 2 &amp; 3 performed better on the available dataset, Model 1 still performed the better on unseen data hence was selected as the final model.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Hence the prediction is not stable (over fitting)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5025267685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50252676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prediction error plot is a way to compare the actual values vs the values predicted by our model.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the model is perfect, all the points would fall exactly on a straight line.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However, in reality, there are bound to be differences between predictions and actual value.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a famous statistician (</a:t>
            </a:r>
            <a:r>
              <a:rPr lang="en">
                <a:solidFill>
                  <a:schemeClr val="dk1"/>
                </a:solidFill>
              </a:rPr>
              <a:t>George Box</a:t>
            </a:r>
            <a:r>
              <a:rPr lang="en"/>
              <a:t>) once said, </a:t>
            </a:r>
            <a:r>
              <a:rPr lang="en">
                <a:solidFill>
                  <a:schemeClr val="dk1"/>
                </a:solidFill>
              </a:rPr>
              <a:t>“All models are wrong, but some are useful”. So in reality, no ML model can predict with a 100% accuracy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Hence the prediction error plot helps us see how close or far off our predictions are from the actual values.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 as we can see our model perform very well with most points gathering around the middle line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4f4377c7e1_2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24f4377c7e1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Elements that affect housing prices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Which town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high the storey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Flat type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Distance from mrt, hawker, mall, etc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 at features with high correlation with the target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Ended up quite alot of features but didn’t perform as expected.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6dfb7e1e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26dfb7e1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f4377c7e1_2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4f4377c7e1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f4377c7e1_3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4f4377c7e1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6dfb7e1e3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26dfb7e1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f4377c7e1_2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4f4377c7e1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f90c8f25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24f90c8f2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f90c8f25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24f90c8f2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081f9d7bc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25081f9d7b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26ff4ae543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26ff4ae54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025267685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502526768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4f4377c7e1_2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24f4377c7e1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4f4377c7e1_2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24f4377c7e1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26ff4ae543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226ff4ae5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040b86dcf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25040b86d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4f4377c7e1_2_2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24f4377c7e1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f4377c7e1_2_2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24f4377c7e1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f4377c7e1_2_2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24f4377c7e1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4f4377c7e1_2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4f4377c7e1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f4377c7e1_2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f4377c7e1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6dfb7e1e3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26dfb7e1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" name="Google Shape;10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0" name="Google Shape;151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0" name="Google Shape;196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7" name="Google Shape;196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6dfb7e1e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26dfb7e1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f4377c7e1_3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4f4377c7e1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1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1"/>
          <p:cNvSpPr txBox="1"/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0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0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50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icon space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51"/>
          <p:cNvSpPr/>
          <p:nvPr/>
        </p:nvSpPr>
        <p:spPr>
          <a:xfrm>
            <a:off x="867750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2"/>
          <p:cNvSpPr/>
          <p:nvPr/>
        </p:nvSpPr>
        <p:spPr>
          <a:xfrm>
            <a:off x="877500" y="4356125"/>
            <a:ext cx="74793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2"/>
          <p:cNvSpPr txBox="1"/>
          <p:nvPr>
            <p:ph idx="1" type="body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85" name="Google Shape;85;p5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2"/>
          <p:cNvSpPr/>
          <p:nvPr/>
        </p:nvSpPr>
        <p:spPr>
          <a:xfrm>
            <a:off x="7963200" y="4356125"/>
            <a:ext cx="393600" cy="3936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2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idx="1" type="body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9" name="Google Shape;19;p42"/>
          <p:cNvSpPr txBox="1"/>
          <p:nvPr>
            <p:ph idx="2" type="body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2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3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4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4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44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5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b="1" sz="3600"/>
            </a:lvl1pPr>
            <a:lvl2pPr indent="-457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b="1" sz="3600"/>
            </a:lvl4pPr>
            <a:lvl5pPr indent="-457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b="1" sz="3600"/>
            </a:lvl5pPr>
            <a:lvl6pPr indent="-457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b="1" sz="3600"/>
            </a:lvl6pPr>
            <a:lvl7pPr indent="-457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b="1" sz="3600"/>
            </a:lvl7pPr>
            <a:lvl8pPr indent="-457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b="1" sz="3600"/>
            </a:lvl8pPr>
            <a:lvl9pPr indent="-457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b="1" sz="3600"/>
            </a:lvl9pPr>
          </a:lstStyle>
          <a:p/>
        </p:txBody>
      </p:sp>
      <p:sp>
        <p:nvSpPr>
          <p:cNvPr id="36" name="Google Shape;36;p45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7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6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indent="-393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indent="-393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indent="-393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indent="-393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4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" type="body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47"/>
          <p:cNvSpPr txBox="1"/>
          <p:nvPr>
            <p:ph idx="2" type="body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3" name="Google Shape;53;p47"/>
          <p:cNvSpPr txBox="1"/>
          <p:nvPr>
            <p:ph idx="3" type="body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4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 slide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8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8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8"/>
          <p:cNvSpPr txBox="1"/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48"/>
          <p:cNvSpPr txBox="1"/>
          <p:nvPr>
            <p:ph idx="1" type="body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62" name="Google Shape;62;p4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4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 image">
  <p:cSld name="BLANK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9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rotWithShape="0" algn="bl" dir="10800000" dist="190500">
              <a:srgbClr val="000000">
                <a:alpha val="1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b="0" i="0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stackedhomes.com/editorial/singapore-cooling-measures-histor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www.ura.gov.sg/-/media/Corporate/Property/REALIS/realis-maps/map_ccr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hyperlink" Target="https://www.channelnewsasia.com/singapore/cooling-measures-singapore-hdb-resale-prices-towns-property-map-3499961#:~:text=Analysts%20expect%20a%20one%2Ddigit,12.7%20per%20cent%20in%202021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dollarsandsense.sg/hdb-property-prices-near-popular-primary-schools-really-cost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ura.gov.sg/-/media/Corporate/Property/REALIS/realis-maps/map_ccr.pdf" TargetMode="External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jpg"/><Relationship Id="rId4" Type="http://schemas.openxmlformats.org/officeDocument/2006/relationships/hyperlink" Target="https://www.mingproperty.sg/singapore-district-code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jpg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unsplash.com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jpg"/><Relationship Id="rId4" Type="http://schemas.openxmlformats.org/officeDocument/2006/relationships/hyperlink" Target="https://www.fontsquirrel.com/fonts/barlow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6" Type="http://schemas.openxmlformats.org/officeDocument/2006/relationships/image" Target="../media/image4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2729975" y="1399725"/>
            <a:ext cx="54768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PROJECT 2: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YOUR HOUSE, YOUR FUTURE: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MAKING INFORMED REAL ESTATE DECISIONS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/>
              <a:t>TEAM: DATA-NINE-NINE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/>
              <a:t>Ming Fatt, Jasmine, Jin Jin, Wen Xi, Willson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f4377c7e1_3_9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Overview of sale pricing</a:t>
            </a:r>
            <a:endParaRPr/>
          </a:p>
        </p:txBody>
      </p:sp>
      <p:grpSp>
        <p:nvGrpSpPr>
          <p:cNvPr id="199" name="Google Shape;199;g24f4377c7e1_3_9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00" name="Google Shape;200;g24f4377c7e1_3_9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4f4377c7e1_3_9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4f4377c7e1_3_9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24f4377c7e1_3_9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24f4377c7e1_3_9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" name="Google Shape;205;g24f4377c7e1_3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800" y="1601075"/>
            <a:ext cx="4442851" cy="30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4f4377c7e1_3_96"/>
          <p:cNvSpPr txBox="1"/>
          <p:nvPr>
            <p:ph idx="1" type="body"/>
          </p:nvPr>
        </p:nvSpPr>
        <p:spPr>
          <a:xfrm>
            <a:off x="6184675" y="3696025"/>
            <a:ext cx="2796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2000"/>
              <a:t>Cheapest sale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$150,000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2 room flat in Toa Payoh (2020) &amp; Geylang (in 2019)</a:t>
            </a:r>
            <a:endParaRPr sz="1700"/>
          </a:p>
        </p:txBody>
      </p:sp>
      <p:sp>
        <p:nvSpPr>
          <p:cNvPr id="207" name="Google Shape;207;g24f4377c7e1_3_96"/>
          <p:cNvSpPr txBox="1"/>
          <p:nvPr>
            <p:ph idx="1" type="body"/>
          </p:nvPr>
        </p:nvSpPr>
        <p:spPr>
          <a:xfrm>
            <a:off x="6184675" y="1338625"/>
            <a:ext cx="29043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2000"/>
              <a:t>Most expensive</a:t>
            </a:r>
            <a:r>
              <a:rPr b="1" lang="en" sz="2000"/>
              <a:t> sale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$1,258,000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5 room flat in Central Area (in 2020)</a:t>
            </a:r>
            <a:endParaRPr sz="1800"/>
          </a:p>
        </p:txBody>
      </p:sp>
      <p:sp>
        <p:nvSpPr>
          <p:cNvPr id="208" name="Google Shape;208;g24f4377c7e1_3_96"/>
          <p:cNvSpPr txBox="1"/>
          <p:nvPr>
            <p:ph idx="1" type="body"/>
          </p:nvPr>
        </p:nvSpPr>
        <p:spPr>
          <a:xfrm>
            <a:off x="6184675" y="2777113"/>
            <a:ext cx="2182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2000"/>
              <a:t>Avg</a:t>
            </a:r>
            <a:r>
              <a:rPr b="1" lang="en" sz="2000"/>
              <a:t> sale price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$449,162</a:t>
            </a:r>
            <a:endParaRPr sz="1800"/>
          </a:p>
        </p:txBody>
      </p:sp>
      <p:sp>
        <p:nvSpPr>
          <p:cNvPr id="209" name="Google Shape;209;g24f4377c7e1_3_96"/>
          <p:cNvSpPr/>
          <p:nvPr/>
        </p:nvSpPr>
        <p:spPr>
          <a:xfrm>
            <a:off x="3625950" y="1417750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0" name="Google Shape;210;g24f4377c7e1_3_96"/>
          <p:cNvSpPr/>
          <p:nvPr/>
        </p:nvSpPr>
        <p:spPr>
          <a:xfrm>
            <a:off x="2263075" y="3524625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" name="Google Shape;211;g24f4377c7e1_3_96"/>
          <p:cNvSpPr/>
          <p:nvPr/>
        </p:nvSpPr>
        <p:spPr>
          <a:xfrm>
            <a:off x="2886800" y="4208500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2" name="Google Shape;212;g24f4377c7e1_3_96"/>
          <p:cNvSpPr/>
          <p:nvPr/>
        </p:nvSpPr>
        <p:spPr>
          <a:xfrm>
            <a:off x="5784475" y="1410375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3" name="Google Shape;213;g24f4377c7e1_3_96"/>
          <p:cNvSpPr/>
          <p:nvPr/>
        </p:nvSpPr>
        <p:spPr>
          <a:xfrm>
            <a:off x="5784475" y="2834575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" name="Google Shape;214;g24f4377c7e1_3_96"/>
          <p:cNvSpPr/>
          <p:nvPr/>
        </p:nvSpPr>
        <p:spPr>
          <a:xfrm>
            <a:off x="5784475" y="3749625"/>
            <a:ext cx="400200" cy="3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5" name="Google Shape;215;g24f4377c7e1_3_96"/>
          <p:cNvSpPr txBox="1"/>
          <p:nvPr>
            <p:ph idx="12" type="sldNum"/>
          </p:nvPr>
        </p:nvSpPr>
        <p:spPr>
          <a:xfrm>
            <a:off x="8750400" y="42800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025267685_0_5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221" name="Google Shape;221;g25025267685_0_59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22" name="Google Shape;222;g25025267685_0_5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5025267685_0_5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5025267685_0_5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5025267685_0_5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5025267685_0_5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g25025267685_0_59"/>
          <p:cNvSpPr txBox="1"/>
          <p:nvPr>
            <p:ph idx="1" type="body"/>
          </p:nvPr>
        </p:nvSpPr>
        <p:spPr>
          <a:xfrm>
            <a:off x="1461425" y="1279750"/>
            <a:ext cx="2144100" cy="25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▪"/>
            </a:pPr>
            <a:r>
              <a:rPr b="1" lang="en" sz="1200"/>
              <a:t>The dip of transaction count of HDB resale flats  in the year of 2013 &amp; 2014 is noted, and may be related to cooling measures introduced in 2013*.</a:t>
            </a:r>
            <a:endParaRPr b="1"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▪"/>
            </a:pPr>
            <a:r>
              <a:rPr b="1" lang="en" sz="1200"/>
              <a:t>2021 data is only up till Apr; if pro-rated for 2021 (entire year) it is on track to be higher than in 2020</a:t>
            </a:r>
            <a:endParaRPr b="1" sz="900"/>
          </a:p>
        </p:txBody>
      </p:sp>
      <p:sp>
        <p:nvSpPr>
          <p:cNvPr id="228" name="Google Shape;228;g25025267685_0_5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g25025267685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975" y="1382250"/>
            <a:ext cx="4910425" cy="36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5025267685_0_59"/>
          <p:cNvSpPr/>
          <p:nvPr/>
        </p:nvSpPr>
        <p:spPr>
          <a:xfrm>
            <a:off x="4683550" y="2205775"/>
            <a:ext cx="909900" cy="9546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5025267685_0_59"/>
          <p:cNvSpPr txBox="1"/>
          <p:nvPr/>
        </p:nvSpPr>
        <p:spPr>
          <a:xfrm>
            <a:off x="1224725" y="4817875"/>
            <a:ext cx="58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</a:t>
            </a:r>
            <a:r>
              <a:rPr lang="en" sz="11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https://stackedhomes.com/editorial/singapore-cooling-measures-history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025267685_0_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237" name="Google Shape;237;g25025267685_0_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38" name="Google Shape;238;g25025267685_0_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5025267685_0_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5025267685_0_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5025267685_0_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5025267685_0_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g25025267685_0_1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Legend*: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CCR = Core Central Region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RCR = Rest of Central Region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OCR = Outside Central Region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244" name="Google Shape;244;g25025267685_0_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g25025267685_0_1"/>
          <p:cNvSpPr txBox="1"/>
          <p:nvPr>
            <p:ph idx="1" type="body"/>
          </p:nvPr>
        </p:nvSpPr>
        <p:spPr>
          <a:xfrm>
            <a:off x="1461425" y="37859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Most houses sold were in the OCR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(Outside Central Region)</a:t>
            </a:r>
            <a:endParaRPr b="1" sz="1200"/>
          </a:p>
        </p:txBody>
      </p:sp>
      <p:pic>
        <p:nvPicPr>
          <p:cNvPr id="246" name="Google Shape;246;g2502526768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175" y="1279750"/>
            <a:ext cx="5104975" cy="38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5025267685_0_1"/>
          <p:cNvSpPr txBox="1"/>
          <p:nvPr/>
        </p:nvSpPr>
        <p:spPr>
          <a:xfrm>
            <a:off x="1308325" y="4785375"/>
            <a:ext cx="46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9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https://www.ura.gov.sg/-/media/Corporate/Property/REALIS/realis-maps/map_ccr.pdf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f4377c7e1_2_10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253" name="Google Shape;253;g24f4377c7e1_2_10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54" name="Google Shape;254;g24f4377c7e1_2_10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4f4377c7e1_2_10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4f4377c7e1_2_10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24f4377c7e1_2_10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24f4377c7e1_2_10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g24f4377c7e1_2_10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g24f4377c7e1_2_101"/>
          <p:cNvSpPr txBox="1"/>
          <p:nvPr>
            <p:ph idx="1" type="body"/>
          </p:nvPr>
        </p:nvSpPr>
        <p:spPr>
          <a:xfrm>
            <a:off x="1461425" y="1466700"/>
            <a:ext cx="2138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Most houses sold from 2012 to 2021 are in the OCR region, not so much within central region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Towns with the more expensive resale prices had the lowest number of transactions </a:t>
            </a:r>
            <a:endParaRPr b="1" sz="1200"/>
          </a:p>
        </p:txBody>
      </p:sp>
      <p:pic>
        <p:nvPicPr>
          <p:cNvPr id="261" name="Google Shape;261;g24f4377c7e1_2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150" y="1345225"/>
            <a:ext cx="4788874" cy="379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4f4377c7e1_2_101"/>
          <p:cNvSpPr/>
          <p:nvPr/>
        </p:nvSpPr>
        <p:spPr>
          <a:xfrm>
            <a:off x="4975350" y="1775500"/>
            <a:ext cx="682500" cy="10782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4f4377c7e1_2_101"/>
          <p:cNvSpPr/>
          <p:nvPr/>
        </p:nvSpPr>
        <p:spPr>
          <a:xfrm>
            <a:off x="4950625" y="3045625"/>
            <a:ext cx="732000" cy="12621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4f4377c7e1_2_101"/>
          <p:cNvSpPr/>
          <p:nvPr/>
        </p:nvSpPr>
        <p:spPr>
          <a:xfrm>
            <a:off x="4925800" y="4362625"/>
            <a:ext cx="756900" cy="68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4f4377c7e1_2_101"/>
          <p:cNvSpPr/>
          <p:nvPr/>
        </p:nvSpPr>
        <p:spPr>
          <a:xfrm>
            <a:off x="6135300" y="1775500"/>
            <a:ext cx="336600" cy="10782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4f4377c7e1_2_101"/>
          <p:cNvSpPr/>
          <p:nvPr/>
        </p:nvSpPr>
        <p:spPr>
          <a:xfrm>
            <a:off x="6102950" y="3086100"/>
            <a:ext cx="420300" cy="9867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4f4377c7e1_2_101"/>
          <p:cNvSpPr/>
          <p:nvPr/>
        </p:nvSpPr>
        <p:spPr>
          <a:xfrm>
            <a:off x="6102950" y="4362625"/>
            <a:ext cx="420300" cy="5733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4f4377c7e1_2_101"/>
          <p:cNvSpPr txBox="1"/>
          <p:nvPr/>
        </p:nvSpPr>
        <p:spPr>
          <a:xfrm>
            <a:off x="7177813" y="2819675"/>
            <a:ext cx="213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o: represents mean resale price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4f4377c7e1_2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875" y="1629650"/>
            <a:ext cx="5375300" cy="34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4f4377c7e1_2_8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275" name="Google Shape;275;g24f4377c7e1_2_82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276" name="Google Shape;276;g24f4377c7e1_2_8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4f4377c7e1_2_8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4f4377c7e1_2_8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4f4377c7e1_2_8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4f4377c7e1_2_8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g24f4377c7e1_2_82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Legend: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CCR = Core Central Region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OCR = Outside Central Region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RCR = Rest of Central Region</a:t>
            </a:r>
            <a:endParaRPr sz="900"/>
          </a:p>
        </p:txBody>
      </p:sp>
      <p:sp>
        <p:nvSpPr>
          <p:cNvPr id="282" name="Google Shape;282;g24f4377c7e1_2_8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g24f4377c7e1_2_82"/>
          <p:cNvSpPr txBox="1"/>
          <p:nvPr>
            <p:ph idx="1" type="body"/>
          </p:nvPr>
        </p:nvSpPr>
        <p:spPr>
          <a:xfrm>
            <a:off x="1481225" y="3569750"/>
            <a:ext cx="2138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CCR: Consistently more expensive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RCR: Middleground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OCR: Generally the least expensive</a:t>
            </a:r>
            <a:endParaRPr b="1" sz="1200"/>
          </a:p>
        </p:txBody>
      </p:sp>
      <p:sp>
        <p:nvSpPr>
          <p:cNvPr id="284" name="Google Shape;284;g24f4377c7e1_2_82"/>
          <p:cNvSpPr/>
          <p:nvPr/>
        </p:nvSpPr>
        <p:spPr>
          <a:xfrm>
            <a:off x="6807425" y="1792125"/>
            <a:ext cx="484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4f4377c7e1_2_82"/>
          <p:cNvSpPr/>
          <p:nvPr/>
        </p:nvSpPr>
        <p:spPr>
          <a:xfrm>
            <a:off x="6194025" y="1989525"/>
            <a:ext cx="484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4f4377c7e1_2_82"/>
          <p:cNvSpPr/>
          <p:nvPr/>
        </p:nvSpPr>
        <p:spPr>
          <a:xfrm>
            <a:off x="4967125" y="3942450"/>
            <a:ext cx="285600" cy="318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4f4377c7e1_2_82"/>
          <p:cNvSpPr/>
          <p:nvPr/>
        </p:nvSpPr>
        <p:spPr>
          <a:xfrm>
            <a:off x="7503275" y="2072225"/>
            <a:ext cx="427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4f4377c7e1_2_82"/>
          <p:cNvSpPr/>
          <p:nvPr/>
        </p:nvSpPr>
        <p:spPr>
          <a:xfrm>
            <a:off x="6877150" y="2576425"/>
            <a:ext cx="427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4f4377c7e1_2_82"/>
          <p:cNvSpPr/>
          <p:nvPr/>
        </p:nvSpPr>
        <p:spPr>
          <a:xfrm>
            <a:off x="6237925" y="2789225"/>
            <a:ext cx="427800" cy="7170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4f4377c7e1_2_82"/>
          <p:cNvSpPr/>
          <p:nvPr/>
        </p:nvSpPr>
        <p:spPr>
          <a:xfrm>
            <a:off x="5602100" y="2509125"/>
            <a:ext cx="393600" cy="9768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4f4377c7e1_2_82"/>
          <p:cNvSpPr/>
          <p:nvPr/>
        </p:nvSpPr>
        <p:spPr>
          <a:xfrm>
            <a:off x="8186400" y="2857250"/>
            <a:ext cx="427800" cy="7698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4f4377c7e1_2_82"/>
          <p:cNvSpPr/>
          <p:nvPr/>
        </p:nvSpPr>
        <p:spPr>
          <a:xfrm>
            <a:off x="7474775" y="3239525"/>
            <a:ext cx="484800" cy="889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4f4377c7e1_2_82"/>
          <p:cNvSpPr/>
          <p:nvPr/>
        </p:nvSpPr>
        <p:spPr>
          <a:xfrm>
            <a:off x="6829800" y="3569750"/>
            <a:ext cx="484800" cy="8895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4f4377c7e1_2_82"/>
          <p:cNvSpPr/>
          <p:nvPr/>
        </p:nvSpPr>
        <p:spPr>
          <a:xfrm>
            <a:off x="6178663" y="3627050"/>
            <a:ext cx="427800" cy="8322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4f4377c7e1_2_82"/>
          <p:cNvSpPr/>
          <p:nvPr/>
        </p:nvSpPr>
        <p:spPr>
          <a:xfrm>
            <a:off x="5618725" y="3888575"/>
            <a:ext cx="336600" cy="738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4f4377c7e1_2_82"/>
          <p:cNvSpPr/>
          <p:nvPr/>
        </p:nvSpPr>
        <p:spPr>
          <a:xfrm>
            <a:off x="4967125" y="4083300"/>
            <a:ext cx="285600" cy="318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4f4377c7e1_2_82"/>
          <p:cNvSpPr/>
          <p:nvPr/>
        </p:nvSpPr>
        <p:spPr>
          <a:xfrm>
            <a:off x="4974825" y="4243400"/>
            <a:ext cx="285600" cy="318900"/>
          </a:xfrm>
          <a:prstGeom prst="ellipse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f4377c7e1_2_6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03" name="Google Shape;303;g24f4377c7e1_2_6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04" name="Google Shape;304;g24f4377c7e1_2_6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24f4377c7e1_2_6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24f4377c7e1_2_6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24f4377c7e1_2_6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24f4377c7e1_2_6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g24f4377c7e1_2_68"/>
          <p:cNvSpPr txBox="1"/>
          <p:nvPr>
            <p:ph idx="1" type="body"/>
          </p:nvPr>
        </p:nvSpPr>
        <p:spPr>
          <a:xfrm>
            <a:off x="1461425" y="1279750"/>
            <a:ext cx="21192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Low Floor: 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Below 6 storey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Less than ⅔ of low rise building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Less than ⅓ of mid rise building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Mid Floor :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Between storey 7 - 18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Above ⅓ of mid rise building 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Above ⅔ of low rise building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High Floor: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</a:pPr>
            <a:r>
              <a:rPr lang="en" sz="1000"/>
              <a:t>Above storey 18</a:t>
            </a:r>
            <a:endParaRPr sz="1000"/>
          </a:p>
        </p:txBody>
      </p:sp>
      <p:sp>
        <p:nvSpPr>
          <p:cNvPr id="310" name="Google Shape;310;g24f4377c7e1_2_6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g24f4377c7e1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000" y="1330375"/>
            <a:ext cx="5188850" cy="36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025267685_0_1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17" name="Google Shape;317;g25025267685_0_15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18" name="Google Shape;318;g25025267685_0_15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25025267685_0_15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25025267685_0_15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25025267685_0_15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25025267685_0_15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g25025267685_0_15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There’s a general uptrend on the resale price as the storey range goes up</a:t>
            </a:r>
            <a:endParaRPr b="1" sz="1200"/>
          </a:p>
        </p:txBody>
      </p:sp>
      <p:sp>
        <p:nvSpPr>
          <p:cNvPr id="324" name="Google Shape;324;g25025267685_0_1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g2502526768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050" y="1367400"/>
            <a:ext cx="5174075" cy="365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g25025267685_0_15"/>
          <p:cNvCxnSpPr/>
          <p:nvPr/>
        </p:nvCxnSpPr>
        <p:spPr>
          <a:xfrm flipH="1" rot="10800000">
            <a:off x="4164500" y="2254425"/>
            <a:ext cx="4460700" cy="1573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f4377c7e1_2_11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32" name="Google Shape;332;g24f4377c7e1_2_11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33" name="Google Shape;333;g24f4377c7e1_2_11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24f4377c7e1_2_11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24f4377c7e1_2_11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24f4377c7e1_2_11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24f4377c7e1_2_11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g24f4377c7e1_2_116"/>
          <p:cNvSpPr txBox="1"/>
          <p:nvPr>
            <p:ph idx="1" type="body"/>
          </p:nvPr>
        </p:nvSpPr>
        <p:spPr>
          <a:xfrm>
            <a:off x="1461425" y="1279750"/>
            <a:ext cx="1998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Floor Area of the HDB unit seems to have a strong positive correlation to the resale price of the HDB unit.</a:t>
            </a:r>
            <a:endParaRPr b="1" sz="1200"/>
          </a:p>
        </p:txBody>
      </p:sp>
      <p:sp>
        <p:nvSpPr>
          <p:cNvPr id="339" name="Google Shape;339;g24f4377c7e1_2_11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g24f4377c7e1_2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225" y="1422200"/>
            <a:ext cx="5353651" cy="326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f4377c7e1_2_13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46" name="Google Shape;346;g24f4377c7e1_2_13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47" name="Google Shape;347;g24f4377c7e1_2_13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24f4377c7e1_2_13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24f4377c7e1_2_13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24f4377c7e1_2_13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24f4377c7e1_2_13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g24f4377c7e1_2_131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The more years left in the lease of the HDB unit is correlated to how high of a resale price the HDB unit is able to fetch.</a:t>
            </a:r>
            <a:endParaRPr b="1" sz="1200"/>
          </a:p>
        </p:txBody>
      </p:sp>
      <p:sp>
        <p:nvSpPr>
          <p:cNvPr id="353" name="Google Shape;353;g24f4377c7e1_2_13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g24f4377c7e1_2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688" y="1379850"/>
            <a:ext cx="5241312" cy="35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025267685_0_8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60" name="Google Shape;360;g25025267685_0_87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61" name="Google Shape;361;g25025267685_0_87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25025267685_0_87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5025267685_0_87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25025267685_0_87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5025267685_0_87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g25025267685_0_87"/>
          <p:cNvSpPr txBox="1"/>
          <p:nvPr>
            <p:ph idx="1" type="body"/>
          </p:nvPr>
        </p:nvSpPr>
        <p:spPr>
          <a:xfrm>
            <a:off x="1461425" y="1279750"/>
            <a:ext cx="21441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Total dwelling units in a HDB block is not observed to have a strong correlation with the resale price. 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/>
          </a:p>
        </p:txBody>
      </p:sp>
      <p:sp>
        <p:nvSpPr>
          <p:cNvPr id="367" name="Google Shape;367;g25025267685_0_8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g25025267685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525" y="1406975"/>
            <a:ext cx="4911950" cy="34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DID YOU KNOW?</a:t>
            </a:r>
            <a:endParaRPr/>
          </a:p>
        </p:txBody>
      </p:sp>
      <p:sp>
        <p:nvSpPr>
          <p:cNvPr id="97" name="Google Shape;97;p2"/>
          <p:cNvSpPr txBox="1"/>
          <p:nvPr>
            <p:ph idx="2" type="body"/>
          </p:nvPr>
        </p:nvSpPr>
        <p:spPr>
          <a:xfrm>
            <a:off x="5661600" y="1397700"/>
            <a:ext cx="34824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800"/>
              <a:t>Whereas Price Hike of HDB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b="1" lang="en" sz="3600"/>
              <a:t>10.4% </a:t>
            </a:r>
            <a:r>
              <a:rPr lang="en" sz="1800"/>
              <a:t>for year 2021 </a:t>
            </a:r>
            <a:r>
              <a:rPr b="1" lang="en" sz="3600"/>
              <a:t>12.7%</a:t>
            </a:r>
            <a:r>
              <a:rPr lang="en" sz="1800"/>
              <a:t> for year </a:t>
            </a:r>
            <a:r>
              <a:rPr lang="en" sz="1800"/>
              <a:t>2022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1576275" y="1397700"/>
            <a:ext cx="34824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Expected Prices Increase  of HDB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2%- 8%</a:t>
            </a:r>
            <a:r>
              <a:rPr lang="en" sz="3600"/>
              <a:t> </a:t>
            </a:r>
            <a:r>
              <a:rPr lang="en" sz="1800"/>
              <a:t>for year 2023</a:t>
            </a:r>
            <a:endParaRPr sz="2800"/>
          </a:p>
        </p:txBody>
      </p:sp>
      <p:sp>
        <p:nvSpPr>
          <p:cNvPr id="99" name="Google Shape;99;p2"/>
          <p:cNvSpPr txBox="1"/>
          <p:nvPr>
            <p:ph idx="2" type="body"/>
          </p:nvPr>
        </p:nvSpPr>
        <p:spPr>
          <a:xfrm>
            <a:off x="1576275" y="4631775"/>
            <a:ext cx="7091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999999"/>
                </a:solidFill>
              </a:rPr>
              <a:t>Source: </a:t>
            </a:r>
            <a:r>
              <a:rPr b="1" lang="en" sz="800" u="sng">
                <a:solidFill>
                  <a:schemeClr val="hlink"/>
                </a:solidFill>
                <a:hlinkClick r:id="rId4"/>
              </a:rPr>
              <a:t>https://www.channelnewsasia.com/singapore/cooling-measures-singapore-hdb-resale-prices-towns-property-map-3499961#:~:text=Analysts%20expect%20a%20one%2Ddigit,12.7%20per%20cent%20in%202021</a:t>
            </a:r>
            <a:r>
              <a:rPr b="1" lang="en" sz="800">
                <a:solidFill>
                  <a:srgbClr val="999999"/>
                </a:solidFill>
              </a:rPr>
              <a:t>.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" name="Google Shape;101;p2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2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2720" r="-2719" t="0"/>
          <a:stretch/>
        </p:blipFill>
        <p:spPr>
          <a:xfrm>
            <a:off x="2093413" y="2744402"/>
            <a:ext cx="2448123" cy="171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000" y="2941925"/>
            <a:ext cx="1755068" cy="171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f4377c7e1_2_14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74" name="Google Shape;374;g24f4377c7e1_2_14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75" name="Google Shape;375;g24f4377c7e1_2_14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4f4377c7e1_2_14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4f4377c7e1_2_14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24f4377c7e1_2_14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24f4377c7e1_2_14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g24f4377c7e1_2_146"/>
          <p:cNvSpPr txBox="1"/>
          <p:nvPr>
            <p:ph idx="1" type="body"/>
          </p:nvPr>
        </p:nvSpPr>
        <p:spPr>
          <a:xfrm>
            <a:off x="1461425" y="1279750"/>
            <a:ext cx="2190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Nearby primary school ranking does not seem to have an obvious influence over the resale price of a HDB unit. 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This observation is consistent with the findings of other sources.</a:t>
            </a:r>
            <a:endParaRPr b="1" sz="1200"/>
          </a:p>
        </p:txBody>
      </p:sp>
      <p:sp>
        <p:nvSpPr>
          <p:cNvPr id="381" name="Google Shape;381;g24f4377c7e1_2_14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g24f4377c7e1_2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925" y="1342700"/>
            <a:ext cx="4912975" cy="36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4f4377c7e1_2_146"/>
          <p:cNvSpPr txBox="1"/>
          <p:nvPr>
            <p:ph idx="4294967295" type="body"/>
          </p:nvPr>
        </p:nvSpPr>
        <p:spPr>
          <a:xfrm>
            <a:off x="1492200" y="4706100"/>
            <a:ext cx="4407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999999"/>
                </a:solidFill>
              </a:rPr>
              <a:t>Source: </a:t>
            </a:r>
            <a:r>
              <a:rPr b="1" lang="en" sz="800" u="sng">
                <a:solidFill>
                  <a:schemeClr val="hlink"/>
                </a:solidFill>
                <a:hlinkClick r:id="rId4"/>
              </a:rPr>
              <a:t>https://dollarsandsense.sg/hdb-property-prices-near-popular-primary-schools-really-cost/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025267685_0_10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89" name="Google Shape;389;g25025267685_0_102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390" name="Google Shape;390;g25025267685_0_10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25025267685_0_10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25025267685_0_10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5025267685_0_10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5025267685_0_10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g25025267685_0_102"/>
          <p:cNvSpPr txBox="1"/>
          <p:nvPr>
            <p:ph idx="1" type="body"/>
          </p:nvPr>
        </p:nvSpPr>
        <p:spPr>
          <a:xfrm>
            <a:off x="1461425" y="1435325"/>
            <a:ext cx="23916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Features that were found to have the greatest impact on the model output .</a:t>
            </a:r>
            <a:endParaRPr b="1" sz="1200"/>
          </a:p>
        </p:txBody>
      </p:sp>
      <p:sp>
        <p:nvSpPr>
          <p:cNvPr id="396" name="Google Shape;396;g25025267685_0_10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g25025267685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177" y="1242600"/>
            <a:ext cx="5385398" cy="39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6dfb7e1e3_0_10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LINEAR REGRESSION MODEL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800"/>
          </a:p>
        </p:txBody>
      </p:sp>
      <p:sp>
        <p:nvSpPr>
          <p:cNvPr id="403" name="Google Shape;403;g226dfb7e1e3_0_10"/>
          <p:cNvSpPr txBox="1"/>
          <p:nvPr>
            <p:ph idx="1" type="subTitle"/>
          </p:nvPr>
        </p:nvSpPr>
        <p:spPr>
          <a:xfrm>
            <a:off x="2935400" y="250587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Building a “linear guideline” for making predictions of future prices of HDB units.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Regression Model Results</a:t>
            </a:r>
            <a:endParaRPr/>
          </a:p>
        </p:txBody>
      </p:sp>
      <p:graphicFrame>
        <p:nvGraphicFramePr>
          <p:cNvPr id="409" name="Google Shape;409;p13"/>
          <p:cNvGraphicFramePr/>
          <p:nvPr/>
        </p:nvGraphicFramePr>
        <p:xfrm>
          <a:off x="1666600" y="170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{B092D18C-2B7E-497F-B658-2E2C7C8B57D2}</a:tableStyleId>
              </a:tblPr>
              <a:tblGrid>
                <a:gridCol w="1416750"/>
                <a:gridCol w="1416750"/>
                <a:gridCol w="1416750"/>
                <a:gridCol w="1416750"/>
                <a:gridCol w="1416750"/>
              </a:tblGrid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Model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="1" baseline="30000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 (train)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="1" baseline="30000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 </a:t>
                      </a: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(test)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 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(Unseen data, kaggle)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0.8638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0.8610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52,965.62</a:t>
                      </a:r>
                      <a:endParaRPr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-</a:t>
                      </a:r>
                      <a:endParaRPr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0.8911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0.8904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47,162.25</a:t>
                      </a:r>
                      <a:endParaRPr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47149.78</a:t>
                      </a:r>
                      <a:endParaRPr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0.9147</a:t>
                      </a:r>
                      <a:endParaRPr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0.9137</a:t>
                      </a:r>
                      <a:endParaRPr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41,837.78</a:t>
                      </a:r>
                      <a:endParaRPr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54155.30</a:t>
                      </a:r>
                      <a:endParaRPr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0.8927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0.8920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46806.20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55</a:t>
                      </a:r>
                      <a:r>
                        <a:rPr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781.83</a:t>
                      </a:r>
                      <a:endParaRPr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0" name="Google Shape;410;p1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1" name="Google Shape;411;p13"/>
          <p:cNvGrpSpPr/>
          <p:nvPr/>
        </p:nvGrpSpPr>
        <p:grpSpPr>
          <a:xfrm>
            <a:off x="8214395" y="634895"/>
            <a:ext cx="310214" cy="323873"/>
            <a:chOff x="3294650" y="3652450"/>
            <a:chExt cx="388350" cy="405450"/>
          </a:xfrm>
        </p:grpSpPr>
        <p:sp>
          <p:nvSpPr>
            <p:cNvPr id="412" name="Google Shape;412;p13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13"/>
          <p:cNvSpPr txBox="1"/>
          <p:nvPr/>
        </p:nvSpPr>
        <p:spPr>
          <a:xfrm>
            <a:off x="2670025" y="1250463"/>
            <a:ext cx="50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Model 1 performed better on unseen data set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025267685_0_11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Linear Regression  Model</a:t>
            </a:r>
            <a:endParaRPr/>
          </a:p>
        </p:txBody>
      </p:sp>
      <p:grpSp>
        <p:nvGrpSpPr>
          <p:cNvPr id="421" name="Google Shape;421;g25025267685_0_11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22" name="Google Shape;422;g25025267685_0_11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25025267685_0_11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25025267685_0_11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25025267685_0_11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25025267685_0_11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g25025267685_0_118"/>
          <p:cNvSpPr txBox="1"/>
          <p:nvPr>
            <p:ph idx="1" type="body"/>
          </p:nvPr>
        </p:nvSpPr>
        <p:spPr>
          <a:xfrm>
            <a:off x="1461425" y="1407875"/>
            <a:ext cx="25839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Prediction error plot shows the actual targets from the dataset against the predicted values generated by our model</a:t>
            </a:r>
            <a:endParaRPr b="1" sz="1200"/>
          </a:p>
        </p:txBody>
      </p:sp>
      <p:sp>
        <p:nvSpPr>
          <p:cNvPr id="428" name="Google Shape;428;g25025267685_0_11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g25025267685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900" y="1302450"/>
            <a:ext cx="4136750" cy="3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f4377c7e1_2_27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Linear Regression: Feature Selection</a:t>
            </a:r>
            <a:endParaRPr/>
          </a:p>
        </p:txBody>
      </p:sp>
      <p:graphicFrame>
        <p:nvGraphicFramePr>
          <p:cNvPr id="435" name="Google Shape;435;g24f4377c7e1_2_271"/>
          <p:cNvGraphicFramePr/>
          <p:nvPr/>
        </p:nvGraphicFramePr>
        <p:xfrm>
          <a:off x="1831350" y="1425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{B092D18C-2B7E-497F-B658-2E2C7C8B57D2}</a:tableStyleId>
              </a:tblPr>
              <a:tblGrid>
                <a:gridCol w="1208575"/>
                <a:gridCol w="5601525"/>
              </a:tblGrid>
              <a:tr h="67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Model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Selection Description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 model runs with all numeric features  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Used as a baseline to evaluate model performance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selection based on domain knowledge 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Elements that are known to affect housing prices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b="1"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T</a:t>
                      </a: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he </a:t>
                      </a: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features selection are based on features correlation 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engineering of region against flat types 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Popularity ranking of primary schools 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Availability of amenities 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selection based on model 1 features and </a:t>
                      </a:r>
                      <a:endParaRPr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Feature importance from previous models. </a:t>
                      </a:r>
                      <a:endParaRPr sz="11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6" name="Google Shape;436;g24f4377c7e1_2_27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7" name="Google Shape;437;g24f4377c7e1_2_271"/>
          <p:cNvGrpSpPr/>
          <p:nvPr/>
        </p:nvGrpSpPr>
        <p:grpSpPr>
          <a:xfrm>
            <a:off x="8214395" y="634899"/>
            <a:ext cx="310214" cy="323873"/>
            <a:chOff x="3294650" y="3652450"/>
            <a:chExt cx="388350" cy="405450"/>
          </a:xfrm>
        </p:grpSpPr>
        <p:sp>
          <p:nvSpPr>
            <p:cNvPr id="438" name="Google Shape;438;g24f4377c7e1_2_271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4f4377c7e1_2_271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4f4377c7e1_2_271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6dfb7e1e3_0_15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PRODUCT DEMONSTRATION</a:t>
            </a:r>
            <a:endParaRPr sz="2800"/>
          </a:p>
        </p:txBody>
      </p:sp>
      <p:sp>
        <p:nvSpPr>
          <p:cNvPr id="446" name="Google Shape;446;g226dfb7e1e3_0_15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Live demonstration of your property valuation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f4377c7e1_2_253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RECOMMENDATION</a:t>
            </a:r>
            <a:r>
              <a:rPr lang="en" sz="2800"/>
              <a:t> &amp; KEY INSIGHTS</a:t>
            </a:r>
            <a:endParaRPr sz="2800"/>
          </a:p>
        </p:txBody>
      </p:sp>
      <p:sp>
        <p:nvSpPr>
          <p:cNvPr id="452" name="Google Shape;452;g24f4377c7e1_2_253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So what’s the gist of it?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"/>
          <p:cNvSpPr txBox="1"/>
          <p:nvPr>
            <p:ph idx="1" type="body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b="1" lang="en"/>
              <a:t>Buyer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Know your available options given your budget</a:t>
            </a:r>
            <a:endParaRPr sz="1400"/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Buyers should be able to make an informed decision that fits their budget.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Prioritize and personalize your wants</a:t>
            </a:r>
            <a:endParaRPr sz="14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Buyers are recommended to </a:t>
            </a:r>
            <a:r>
              <a:rPr lang="en" sz="1000"/>
              <a:t>straighten</a:t>
            </a:r>
            <a:r>
              <a:rPr lang="en" sz="1000"/>
              <a:t> out their priority and decide on the factors that fits their needs most.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Quality home with comfortable price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8" name="Google Shape;458;p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59" name="Google Shape;459;p8"/>
          <p:cNvSpPr txBox="1"/>
          <p:nvPr>
            <p:ph idx="2" type="body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b="1" lang="en"/>
              <a:t>Seller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Appraise your property value based on market valuation</a:t>
            </a:r>
            <a:endParaRPr sz="14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▫"/>
            </a:pPr>
            <a:r>
              <a:rPr lang="en" sz="1000"/>
              <a:t>Sellers are recommended to at least have some understanding of the market resale price of their respective units.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Pivot your selling strategies</a:t>
            </a:r>
            <a:endParaRPr sz="14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▫"/>
            </a:pPr>
            <a:r>
              <a:rPr lang="en" sz="1000"/>
              <a:t>Sellers are recommended to be ready to switch up with their selling strategies at any given time due to market </a:t>
            </a:r>
            <a:r>
              <a:rPr lang="en" sz="1000"/>
              <a:t>volatility</a:t>
            </a:r>
            <a:r>
              <a:rPr lang="en" sz="1000"/>
              <a:t>. 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Match your property’s unique selling points to the right buyers</a:t>
            </a:r>
            <a:endParaRPr sz="1400"/>
          </a:p>
        </p:txBody>
      </p:sp>
      <p:sp>
        <p:nvSpPr>
          <p:cNvPr id="460" name="Google Shape;460;p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1" name="Google Shape;461;p8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462" name="Google Shape;462;p8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6"/>
          <p:cNvSpPr txBox="1"/>
          <p:nvPr>
            <p:ph idx="4294967295" type="ctrTitle"/>
          </p:nvPr>
        </p:nvSpPr>
        <p:spPr>
          <a:xfrm>
            <a:off x="1686525" y="495600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4800">
                <a:solidFill>
                  <a:schemeClr val="accent1"/>
                </a:solidFill>
              </a:rPr>
              <a:t>1 Minute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2" name="Google Shape;472;p16"/>
          <p:cNvSpPr txBox="1"/>
          <p:nvPr>
            <p:ph idx="4294967295" type="subTitle"/>
          </p:nvPr>
        </p:nvSpPr>
        <p:spPr>
          <a:xfrm>
            <a:off x="1686525" y="1106508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2400"/>
              <a:t>To have an </a:t>
            </a:r>
            <a:r>
              <a:rPr lang="en" sz="2400"/>
              <a:t>estimated</a:t>
            </a:r>
            <a:r>
              <a:rPr lang="en" sz="2400"/>
              <a:t> price for your dream house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3" name="Google Shape;473;p16"/>
          <p:cNvSpPr txBox="1"/>
          <p:nvPr>
            <p:ph idx="4294967295" type="ctrTitle"/>
          </p:nvPr>
        </p:nvSpPr>
        <p:spPr>
          <a:xfrm>
            <a:off x="1686525" y="3429292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4800">
                <a:solidFill>
                  <a:schemeClr val="accent1"/>
                </a:solidFill>
              </a:rPr>
              <a:t>11 X-Factors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4" name="Google Shape;474;p16"/>
          <p:cNvSpPr txBox="1"/>
          <p:nvPr>
            <p:ph idx="4294967295" type="subTitle"/>
          </p:nvPr>
        </p:nvSpPr>
        <p:spPr>
          <a:xfrm>
            <a:off x="1686525" y="4040200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2400"/>
              <a:t>Focus on the factors that matters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5" name="Google Shape;475;p16"/>
          <p:cNvSpPr txBox="1"/>
          <p:nvPr>
            <p:ph idx="4294967295" type="ctrTitle"/>
          </p:nvPr>
        </p:nvSpPr>
        <p:spPr>
          <a:xfrm>
            <a:off x="1686525" y="1962446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4800">
                <a:solidFill>
                  <a:schemeClr val="accent1"/>
                </a:solidFill>
              </a:rPr>
              <a:t>89.1% 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6" name="Google Shape;476;p16"/>
          <p:cNvSpPr txBox="1"/>
          <p:nvPr>
            <p:ph idx="4294967295" type="subTitle"/>
          </p:nvPr>
        </p:nvSpPr>
        <p:spPr>
          <a:xfrm>
            <a:off x="1686525" y="2573354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2400"/>
              <a:t>Prediction accuracy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7" name="Google Shape;477;p1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f4377c7e1_3_40"/>
          <p:cNvSpPr/>
          <p:nvPr/>
        </p:nvSpPr>
        <p:spPr>
          <a:xfrm>
            <a:off x="1401250" y="1555950"/>
            <a:ext cx="6809724" cy="3435156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4f4377c7e1_3_40"/>
          <p:cNvSpPr txBox="1"/>
          <p:nvPr>
            <p:ph idx="4294967295" type="ctrTitle"/>
          </p:nvPr>
        </p:nvSpPr>
        <p:spPr>
          <a:xfrm>
            <a:off x="1892975" y="405725"/>
            <a:ext cx="4503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3700" u="sng">
                <a:solidFill>
                  <a:schemeClr val="dk1"/>
                </a:solidFill>
              </a:rPr>
              <a:t>Problem Statement</a:t>
            </a:r>
            <a:endParaRPr sz="3700" u="sng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t/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13" name="Google Shape;113;g24f4377c7e1_3_40"/>
          <p:cNvSpPr txBox="1"/>
          <p:nvPr>
            <p:ph idx="4294967295" type="subTitle"/>
          </p:nvPr>
        </p:nvSpPr>
        <p:spPr>
          <a:xfrm>
            <a:off x="1844250" y="1084450"/>
            <a:ext cx="6639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1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The general public may not be well-equipped with the information needed to aid their </a:t>
            </a:r>
            <a:r>
              <a:rPr b="1" lang="en" sz="1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Real Estate</a:t>
            </a:r>
            <a:r>
              <a:rPr lang="en" sz="1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decision making process. Some of the common </a:t>
            </a:r>
            <a:r>
              <a:rPr lang="en" sz="1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questions</a:t>
            </a:r>
            <a:r>
              <a:rPr lang="en" sz="1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they might have are </a:t>
            </a:r>
            <a:endParaRPr sz="1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sz="1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(1) What are the available options given my current budget?</a:t>
            </a:r>
            <a:endParaRPr sz="1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(2) Which flat type and where can I afford?</a:t>
            </a:r>
            <a:endParaRPr sz="1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(3) What price should I set when I sell my flat?</a:t>
            </a:r>
            <a:endParaRPr sz="1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1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(4) How to market my flat to increase its selling price?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sz="1800"/>
          </a:p>
        </p:txBody>
      </p:sp>
      <p:sp>
        <p:nvSpPr>
          <p:cNvPr id="114" name="Google Shape;114;g24f4377c7e1_3_4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" name="Google Shape;115;g24f4377c7e1_3_40"/>
          <p:cNvGrpSpPr/>
          <p:nvPr/>
        </p:nvGrpSpPr>
        <p:grpSpPr>
          <a:xfrm>
            <a:off x="7907988" y="4392083"/>
            <a:ext cx="653956" cy="321916"/>
            <a:chOff x="7907988" y="4392083"/>
            <a:chExt cx="653956" cy="321916"/>
          </a:xfrm>
        </p:grpSpPr>
        <p:sp>
          <p:nvSpPr>
            <p:cNvPr id="116" name="Google Shape;116;g24f4377c7e1_3_40"/>
            <p:cNvSpPr/>
            <p:nvPr/>
          </p:nvSpPr>
          <p:spPr>
            <a:xfrm>
              <a:off x="8106104" y="4392083"/>
              <a:ext cx="305341" cy="321916"/>
            </a:xfrm>
            <a:custGeom>
              <a:rect b="b" l="l" r="r" t="t"/>
              <a:pathLst>
                <a:path extrusionOk="0" h="16120" w="1529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24f4377c7e1_3_40"/>
            <p:cNvSpPr/>
            <p:nvPr/>
          </p:nvSpPr>
          <p:spPr>
            <a:xfrm>
              <a:off x="8342150" y="4416175"/>
              <a:ext cx="219794" cy="273718"/>
            </a:xfrm>
            <a:custGeom>
              <a:rect b="b" l="l" r="r" t="t"/>
              <a:pathLst>
                <a:path extrusionOk="0" h="16120" w="1529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24f4377c7e1_3_40"/>
            <p:cNvSpPr/>
            <p:nvPr/>
          </p:nvSpPr>
          <p:spPr>
            <a:xfrm>
              <a:off x="7907988" y="4416167"/>
              <a:ext cx="259662" cy="273718"/>
            </a:xfrm>
            <a:custGeom>
              <a:rect b="b" l="l" r="r" t="t"/>
              <a:pathLst>
                <a:path extrusionOk="0" h="16120" w="1529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24f4377c7e1_3_40"/>
          <p:cNvSpPr/>
          <p:nvPr/>
        </p:nvSpPr>
        <p:spPr>
          <a:xfrm>
            <a:off x="8056925" y="4186850"/>
            <a:ext cx="115500" cy="11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4f4377c7e1_3_40"/>
          <p:cNvSpPr/>
          <p:nvPr/>
        </p:nvSpPr>
        <p:spPr>
          <a:xfrm>
            <a:off x="7824425" y="3954350"/>
            <a:ext cx="232500" cy="23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4f4377c7e1_3_40"/>
          <p:cNvSpPr txBox="1"/>
          <p:nvPr>
            <p:ph idx="4294967295" type="subTitle"/>
          </p:nvPr>
        </p:nvSpPr>
        <p:spPr>
          <a:xfrm>
            <a:off x="7501075" y="4642450"/>
            <a:ext cx="1680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1500"/>
              <a:t>General public</a:t>
            </a:r>
            <a:endParaRPr b="0" i="0" sz="15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26dfb7e1e3_0_20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KEY LIMITATIONS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800"/>
          </a:p>
        </p:txBody>
      </p:sp>
      <p:sp>
        <p:nvSpPr>
          <p:cNvPr id="483" name="Google Shape;483;g226dfb7e1e3_0_20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If only we had more time and resource.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Key Limitations</a:t>
            </a:r>
            <a:endParaRPr/>
          </a:p>
        </p:txBody>
      </p:sp>
      <p:sp>
        <p:nvSpPr>
          <p:cNvPr id="489" name="Google Shape;489;p6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Limitation of data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Data collected is only up to 2021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Modelling is limited to only Linear Regression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Opportunity to utilize more sophisticated model in the future for better prediction.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Lack of info on the existing condition of the sold units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Collinearity does not imply causation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0" name="Google Shape;490;p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1" name="Google Shape;491;p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492" name="Google Shape;492;p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f4377c7e1_2_286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Key Limitations </a:t>
            </a:r>
            <a:r>
              <a:rPr lang="en" sz="700"/>
              <a:t>(Joke)</a:t>
            </a:r>
            <a:endParaRPr sz="700"/>
          </a:p>
        </p:txBody>
      </p:sp>
      <p:sp>
        <p:nvSpPr>
          <p:cNvPr id="502" name="Google Shape;502;g24f4377c7e1_2_286"/>
          <p:cNvSpPr txBox="1"/>
          <p:nvPr>
            <p:ph idx="1" type="body"/>
          </p:nvPr>
        </p:nvSpPr>
        <p:spPr>
          <a:xfrm>
            <a:off x="1556325" y="1349150"/>
            <a:ext cx="22767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Funding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Severe lack of funding is making it </a:t>
            </a:r>
            <a:r>
              <a:rPr lang="en" sz="1000"/>
              <a:t>challenging</a:t>
            </a:r>
            <a:r>
              <a:rPr lang="en" sz="1000"/>
              <a:t> to carry out further refinement works to increase the model performance.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4f4377c7e1_2_28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4" name="Google Shape;504;g24f4377c7e1_2_286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05" name="Google Shape;505;g24f4377c7e1_2_28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24f4377c7e1_2_28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24f4377c7e1_2_28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24f4377c7e1_2_28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24f4377c7e1_2_28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0" name="Google Shape;510;g24f4377c7e1_2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350" y="1431525"/>
            <a:ext cx="4639500" cy="365781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24f4377c7e1_2_286"/>
          <p:cNvSpPr txBox="1"/>
          <p:nvPr>
            <p:ph idx="4294967295" type="body"/>
          </p:nvPr>
        </p:nvSpPr>
        <p:spPr>
          <a:xfrm>
            <a:off x="1299300" y="4879200"/>
            <a:ext cx="16830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B000"/>
                </a:solidFill>
              </a:rPr>
              <a:t>Disclaimer</a:t>
            </a:r>
            <a:r>
              <a:rPr b="1" lang="en" sz="800">
                <a:solidFill>
                  <a:srgbClr val="FFB000"/>
                </a:solidFill>
              </a:rPr>
              <a:t>: This is a joke slide</a:t>
            </a:r>
            <a:endParaRPr b="1" sz="800">
              <a:solidFill>
                <a:srgbClr val="FFB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"/>
          <p:cNvSpPr txBox="1"/>
          <p:nvPr>
            <p:ph idx="4294967295" type="ctrTitle"/>
          </p:nvPr>
        </p:nvSpPr>
        <p:spPr>
          <a:xfrm>
            <a:off x="2114675" y="1811950"/>
            <a:ext cx="5455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4100">
                <a:solidFill>
                  <a:schemeClr val="accent1"/>
                </a:solidFill>
              </a:rPr>
              <a:t>Your House, </a:t>
            </a:r>
            <a:endParaRPr sz="41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4100">
                <a:solidFill>
                  <a:schemeClr val="accent1"/>
                </a:solidFill>
              </a:rPr>
              <a:t>Your Future</a:t>
            </a:r>
            <a:endParaRPr sz="4100">
              <a:solidFill>
                <a:schemeClr val="accent1"/>
              </a:solidFill>
            </a:endParaRPr>
          </a:p>
        </p:txBody>
      </p:sp>
      <p:sp>
        <p:nvSpPr>
          <p:cNvPr id="517" name="Google Shape;517;p7"/>
          <p:cNvSpPr txBox="1"/>
          <p:nvPr>
            <p:ph idx="4294967295" type="subTitle"/>
          </p:nvPr>
        </p:nvSpPr>
        <p:spPr>
          <a:xfrm>
            <a:off x="2114675" y="3487750"/>
            <a:ext cx="4250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2200"/>
              <a:t>Make your real estate plans with technology of future</a:t>
            </a:r>
            <a:endParaRPr b="0" i="0" sz="2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8" name="Google Shape;518;p7"/>
          <p:cNvSpPr/>
          <p:nvPr/>
        </p:nvSpPr>
        <p:spPr>
          <a:xfrm>
            <a:off x="7568290" y="2334064"/>
            <a:ext cx="261878" cy="25005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p7"/>
          <p:cNvGrpSpPr/>
          <p:nvPr/>
        </p:nvGrpSpPr>
        <p:grpSpPr>
          <a:xfrm>
            <a:off x="7243253" y="929993"/>
            <a:ext cx="1121957" cy="1122271"/>
            <a:chOff x="6654650" y="3665275"/>
            <a:chExt cx="409100" cy="409125"/>
          </a:xfrm>
        </p:grpSpPr>
        <p:sp>
          <p:nvSpPr>
            <p:cNvPr id="520" name="Google Shape;520;p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7"/>
          <p:cNvGrpSpPr/>
          <p:nvPr/>
        </p:nvGrpSpPr>
        <p:grpSpPr>
          <a:xfrm rot="1057075">
            <a:off x="6161947" y="1812386"/>
            <a:ext cx="741255" cy="741354"/>
            <a:chOff x="570875" y="4322250"/>
            <a:chExt cx="443300" cy="443325"/>
          </a:xfrm>
        </p:grpSpPr>
        <p:sp>
          <p:nvSpPr>
            <p:cNvPr id="523" name="Google Shape;523;p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7"/>
          <p:cNvSpPr/>
          <p:nvPr/>
        </p:nvSpPr>
        <p:spPr>
          <a:xfrm rot="2466613">
            <a:off x="6245163" y="1147346"/>
            <a:ext cx="363854" cy="34742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7"/>
          <p:cNvSpPr/>
          <p:nvPr/>
        </p:nvSpPr>
        <p:spPr>
          <a:xfrm rot="-1609020">
            <a:off x="6777274" y="1365970"/>
            <a:ext cx="261831" cy="25000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"/>
          <p:cNvSpPr/>
          <p:nvPr/>
        </p:nvSpPr>
        <p:spPr>
          <a:xfrm rot="2926409">
            <a:off x="8364950" y="1564011"/>
            <a:ext cx="196068" cy="18721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"/>
          <p:cNvSpPr/>
          <p:nvPr/>
        </p:nvSpPr>
        <p:spPr>
          <a:xfrm rot="-1609718">
            <a:off x="7548927" y="309671"/>
            <a:ext cx="176665" cy="16868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f90c8f252_0_5"/>
          <p:cNvSpPr txBox="1"/>
          <p:nvPr>
            <p:ph idx="4294967295" type="ctrTitle"/>
          </p:nvPr>
        </p:nvSpPr>
        <p:spPr>
          <a:xfrm>
            <a:off x="2114675" y="1811950"/>
            <a:ext cx="5455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7200">
                <a:solidFill>
                  <a:schemeClr val="accent1"/>
                </a:solidFill>
              </a:rPr>
              <a:t>THANK</a:t>
            </a:r>
            <a:endParaRPr sz="72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7200">
                <a:solidFill>
                  <a:schemeClr val="accent1"/>
                </a:solidFill>
              </a:rPr>
              <a:t>YOU!</a:t>
            </a:r>
            <a:endParaRPr b="1" i="0" sz="7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7" name="Google Shape;537;g24f90c8f252_0_5"/>
          <p:cNvSpPr/>
          <p:nvPr/>
        </p:nvSpPr>
        <p:spPr>
          <a:xfrm>
            <a:off x="7568290" y="2334064"/>
            <a:ext cx="261878" cy="25005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g24f90c8f252_0_5"/>
          <p:cNvGrpSpPr/>
          <p:nvPr/>
        </p:nvGrpSpPr>
        <p:grpSpPr>
          <a:xfrm>
            <a:off x="7243249" y="929991"/>
            <a:ext cx="1121957" cy="1122271"/>
            <a:chOff x="6654650" y="3665275"/>
            <a:chExt cx="409100" cy="409125"/>
          </a:xfrm>
        </p:grpSpPr>
        <p:sp>
          <p:nvSpPr>
            <p:cNvPr id="539" name="Google Shape;539;g24f90c8f252_0_5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24f90c8f252_0_5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" name="Google Shape;541;g24f90c8f252_0_5"/>
          <p:cNvGrpSpPr/>
          <p:nvPr/>
        </p:nvGrpSpPr>
        <p:grpSpPr>
          <a:xfrm rot="1057075">
            <a:off x="6162124" y="1812289"/>
            <a:ext cx="741255" cy="741339"/>
            <a:chOff x="570875" y="4322250"/>
            <a:chExt cx="443300" cy="443325"/>
          </a:xfrm>
        </p:grpSpPr>
        <p:sp>
          <p:nvSpPr>
            <p:cNvPr id="542" name="Google Shape;542;g24f90c8f252_0_5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24f90c8f252_0_5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24f90c8f252_0_5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24f90c8f252_0_5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g24f90c8f252_0_5"/>
          <p:cNvSpPr/>
          <p:nvPr/>
        </p:nvSpPr>
        <p:spPr>
          <a:xfrm rot="2466613">
            <a:off x="6245163" y="1147346"/>
            <a:ext cx="363854" cy="34742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24f90c8f252_0_5"/>
          <p:cNvSpPr/>
          <p:nvPr/>
        </p:nvSpPr>
        <p:spPr>
          <a:xfrm rot="-1609020">
            <a:off x="6777274" y="1365970"/>
            <a:ext cx="261831" cy="25000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4f90c8f252_0_5"/>
          <p:cNvSpPr/>
          <p:nvPr/>
        </p:nvSpPr>
        <p:spPr>
          <a:xfrm rot="2926409">
            <a:off x="8364950" y="1564011"/>
            <a:ext cx="196068" cy="18721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24f90c8f252_0_5"/>
          <p:cNvSpPr/>
          <p:nvPr/>
        </p:nvSpPr>
        <p:spPr>
          <a:xfrm rot="-1609718">
            <a:off x="7548927" y="309671"/>
            <a:ext cx="176665" cy="16868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24f90c8f252_0_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f90c8f252_0_0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BACK-UP SLIDES / ANNEX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800"/>
          </a:p>
        </p:txBody>
      </p:sp>
      <p:sp>
        <p:nvSpPr>
          <p:cNvPr id="556" name="Google Shape;556;g24f90c8f252_0_0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Extra cheese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5081f9d7bc_1_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Linear Regression  Model</a:t>
            </a:r>
            <a:endParaRPr/>
          </a:p>
        </p:txBody>
      </p:sp>
      <p:grpSp>
        <p:nvGrpSpPr>
          <p:cNvPr id="562" name="Google Shape;562;g25081f9d7bc_1_2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63" name="Google Shape;563;g25081f9d7bc_1_2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25081f9d7bc_1_2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5081f9d7bc_1_2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5081f9d7bc_1_2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5081f9d7bc_1_2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g25081f9d7bc_1_2"/>
          <p:cNvSpPr txBox="1"/>
          <p:nvPr>
            <p:ph idx="1" type="body"/>
          </p:nvPr>
        </p:nvSpPr>
        <p:spPr>
          <a:xfrm>
            <a:off x="2875850" y="1250050"/>
            <a:ext cx="45279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Model 1 Features: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Target (y-axis): resale_price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X(axis):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1. `town` (cat)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2. `storey_range` (cat)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3. `full_flat_type` (cat)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4. `pri_sch_name` (cat)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5. floor_area_sqm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6. lease_commence_date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7. mrt_nearest_distance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8. hawker_nearest_distance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9. mall_nearest_distance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10. pri_sch_nearest_distance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11. sec_sch_nearest_dist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569" name="Google Shape;569;g25081f9d7bc_1_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26ff4ae543_0_3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575" name="Google Shape;575;g226ff4ae543_0_37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Train.csv features: 78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Dr</a:t>
            </a:r>
            <a:r>
              <a:rPr lang="en"/>
              <a:t>opped: id, price_per_sqft, floor_area_sqft, resale_price (which is target)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Added: pop_ranking, pop_ranking_2cat, housing_region</a:t>
            </a:r>
            <a:endParaRPr/>
          </a:p>
        </p:txBody>
      </p:sp>
      <p:sp>
        <p:nvSpPr>
          <p:cNvPr id="576" name="Google Shape;576;g226ff4ae543_0_3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5025267685_0_7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582" name="Google Shape;582;g25025267685_0_73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83" name="Google Shape;583;g25025267685_0_7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5025267685_0_7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25025267685_0_7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25025267685_0_7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5025267685_0_7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8" name="Google Shape;588;g25025267685_0_73"/>
          <p:cNvSpPr txBox="1"/>
          <p:nvPr>
            <p:ph idx="1" type="body"/>
          </p:nvPr>
        </p:nvSpPr>
        <p:spPr>
          <a:xfrm>
            <a:off x="1461425" y="1279750"/>
            <a:ext cx="21441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Note: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There seems to be an unexplained dip of transaction count of HDB units in the year of 2013 &amp; 2014. Future studies may venture further into this.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As for 2021, it can be explained due to the COVID19 pandemic.</a:t>
            </a:r>
            <a:endParaRPr sz="900"/>
          </a:p>
        </p:txBody>
      </p:sp>
      <p:sp>
        <p:nvSpPr>
          <p:cNvPr id="589" name="Google Shape;589;g25025267685_0_7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g25025267685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050" y="1377300"/>
            <a:ext cx="5090074" cy="34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f4377c7e1_2_17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596" name="Google Shape;596;g24f4377c7e1_2_178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597" name="Google Shape;597;g24f4377c7e1_2_17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24f4377c7e1_2_17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4f4377c7e1_2_17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4f4377c7e1_2_17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24f4377c7e1_2_17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g24f4377c7e1_2_178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Note: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Progression of years  is found to not have much effect on the resale prices of HDB units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 </a:t>
            </a:r>
            <a:endParaRPr sz="900"/>
          </a:p>
        </p:txBody>
      </p:sp>
      <p:sp>
        <p:nvSpPr>
          <p:cNvPr id="603" name="Google Shape;603;g24f4377c7e1_2_17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4" name="Google Shape;604;g24f4377c7e1_2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325" y="1352575"/>
            <a:ext cx="5456175" cy="36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idx="4294967295" type="ctrTitle"/>
          </p:nvPr>
        </p:nvSpPr>
        <p:spPr>
          <a:xfrm>
            <a:off x="1504802" y="192950"/>
            <a:ext cx="7245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9600">
                <a:solidFill>
                  <a:schemeClr val="accent1"/>
                </a:solidFill>
              </a:rPr>
              <a:t>FRET NOT</a:t>
            </a:r>
            <a:r>
              <a:rPr b="1" i="0" lang="en" sz="9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!</a:t>
            </a:r>
            <a:endParaRPr b="1" i="0" sz="96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3"/>
          <p:cNvSpPr txBox="1"/>
          <p:nvPr>
            <p:ph idx="4294967295" type="subTitle"/>
          </p:nvPr>
        </p:nvSpPr>
        <p:spPr>
          <a:xfrm>
            <a:off x="1558200" y="1609775"/>
            <a:ext cx="71922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1" lang="en"/>
              <a:t>REAL ESTATE START-UP COMPANY,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1" lang="en">
                <a:solidFill>
                  <a:schemeClr val="accent1"/>
                </a:solidFill>
              </a:rPr>
              <a:t>DATA NINE-NINE</a:t>
            </a:r>
            <a:r>
              <a:rPr b="1" lang="en"/>
              <a:t> IS HERE TO HELP!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t/>
            </a:r>
            <a:endParaRPr b="1" sz="17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With our state-of-the-art data driven HDB resale price prediction model, your real estate issues shall be a thing of the past.</a:t>
            </a:r>
            <a:endParaRPr b="1" i="0" sz="21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" name="Google Shape;128;p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935" y="3653525"/>
            <a:ext cx="2644238" cy="148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f4377c7e1_2_19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610" name="Google Shape;610;g24f4377c7e1_2_193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611" name="Google Shape;611;g24f4377c7e1_2_19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24f4377c7e1_2_19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4f4377c7e1_2_19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24f4377c7e1_2_19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24f4377c7e1_2_19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g24f4377c7e1_2_193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Note: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Heatmap of correlation coefficient of features to resale_price.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617" name="Google Shape;617;g24f4377c7e1_2_19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" name="Google Shape;618;g24f4377c7e1_2_193"/>
          <p:cNvPicPr preferRelativeResize="0"/>
          <p:nvPr/>
        </p:nvPicPr>
        <p:blipFill rotWithShape="1">
          <a:blip r:embed="rId3">
            <a:alphaModFix/>
          </a:blip>
          <a:srcRect b="0" l="0" r="0" t="57268"/>
          <a:stretch/>
        </p:blipFill>
        <p:spPr>
          <a:xfrm>
            <a:off x="3278400" y="1609650"/>
            <a:ext cx="5411350" cy="31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26ff4ae543_0_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Housing Regions: CCR, RCR, OCR</a:t>
            </a:r>
            <a:endParaRPr/>
          </a:p>
        </p:txBody>
      </p:sp>
      <p:grpSp>
        <p:nvGrpSpPr>
          <p:cNvPr id="624" name="Google Shape;624;g226ff4ae543_0_1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625" name="Google Shape;625;g226ff4ae543_0_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226ff4ae543_0_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226ff4ae543_0_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226ff4ae543_0_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226ff4ae543_0_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g226ff4ae543_0_1"/>
          <p:cNvSpPr txBox="1"/>
          <p:nvPr>
            <p:ph idx="1" type="body"/>
          </p:nvPr>
        </p:nvSpPr>
        <p:spPr>
          <a:xfrm>
            <a:off x="6274226" y="4191825"/>
            <a:ext cx="20172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URA Map from: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https://www.ura.gov.sg/-/media/Corporate/Property/REALIS/realis-maps/map_ccr.pdf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631" name="Google Shape;631;g226ff4ae543_0_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" name="Google Shape;632;g226ff4ae543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650" y="1252300"/>
            <a:ext cx="4682233" cy="37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5040b86dcf_0_1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Postal Sector</a:t>
            </a:r>
            <a:endParaRPr/>
          </a:p>
        </p:txBody>
      </p:sp>
      <p:sp>
        <p:nvSpPr>
          <p:cNvPr id="638" name="Google Shape;638;g25040b86dcf_0_1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https://www.mingproperty.sg/singapore-district-code/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accent1"/>
              </a:highlight>
            </a:endParaRPr>
          </a:p>
        </p:txBody>
      </p:sp>
      <p:sp>
        <p:nvSpPr>
          <p:cNvPr id="639" name="Google Shape;639;g25040b86dcf_0_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g25040b86dcf_0_1"/>
          <p:cNvSpPr/>
          <p:nvPr/>
        </p:nvSpPr>
        <p:spPr>
          <a:xfrm>
            <a:off x="8177426" y="647084"/>
            <a:ext cx="333619" cy="299490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f4377c7e1_2_24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Regression Model Results</a:t>
            </a:r>
            <a:endParaRPr/>
          </a:p>
        </p:txBody>
      </p:sp>
      <p:graphicFrame>
        <p:nvGraphicFramePr>
          <p:cNvPr id="646" name="Google Shape;646;g24f4377c7e1_2_243"/>
          <p:cNvGraphicFramePr/>
          <p:nvPr/>
        </p:nvGraphicFramePr>
        <p:xfrm>
          <a:off x="1666600" y="1624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{B092D18C-2B7E-497F-B658-2E2C7C8B57D2}</a:tableStyleId>
              </a:tblPr>
              <a:tblGrid>
                <a:gridCol w="1416750"/>
                <a:gridCol w="1416750"/>
                <a:gridCol w="1416750"/>
                <a:gridCol w="1416750"/>
                <a:gridCol w="1416750"/>
              </a:tblGrid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Linear Regression 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Model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 (train)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 </a:t>
                      </a: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(test)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 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(Unseen data, kaggle)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0.8638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0.8617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52,965.62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0.8904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47,162.25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47,149.78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0.9147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0.9137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41,837.78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47,509.99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46,806.20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55,781.83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7" name="Google Shape;647;g24f4377c7e1_2_24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8" name="Google Shape;648;g24f4377c7e1_2_243"/>
          <p:cNvGrpSpPr/>
          <p:nvPr/>
        </p:nvGrpSpPr>
        <p:grpSpPr>
          <a:xfrm>
            <a:off x="8214395" y="634899"/>
            <a:ext cx="310214" cy="323873"/>
            <a:chOff x="3294650" y="3652450"/>
            <a:chExt cx="388350" cy="405450"/>
          </a:xfrm>
        </p:grpSpPr>
        <p:sp>
          <p:nvSpPr>
            <p:cNvPr id="649" name="Google Shape;649;g24f4377c7e1_2_243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24f4377c7e1_2_243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24f4377c7e1_2_243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f4377c7e1_2_20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Regression Model Results</a:t>
            </a:r>
            <a:endParaRPr/>
          </a:p>
        </p:txBody>
      </p:sp>
      <p:graphicFrame>
        <p:nvGraphicFramePr>
          <p:cNvPr id="657" name="Google Shape;657;g24f4377c7e1_2_209"/>
          <p:cNvGraphicFramePr/>
          <p:nvPr/>
        </p:nvGraphicFramePr>
        <p:xfrm>
          <a:off x="1666600" y="1624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{B092D18C-2B7E-497F-B658-2E2C7C8B57D2}</a:tableStyleId>
              </a:tblPr>
              <a:tblGrid>
                <a:gridCol w="1416750"/>
                <a:gridCol w="1416750"/>
                <a:gridCol w="1416750"/>
                <a:gridCol w="1416750"/>
                <a:gridCol w="1416750"/>
              </a:tblGrid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Ridge</a:t>
                      </a: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 Regression Model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 (train)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 </a:t>
                      </a: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(test)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 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(Unseen data, kaggle)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0.8638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0.8617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52,965.61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0.8903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47,163.40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47,149.78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0.9146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0.9136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41,854.66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47,509.99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46,805.96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55,781.83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8" name="Google Shape;658;g24f4377c7e1_2_20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9" name="Google Shape;659;g24f4377c7e1_2_209"/>
          <p:cNvGrpSpPr/>
          <p:nvPr/>
        </p:nvGrpSpPr>
        <p:grpSpPr>
          <a:xfrm>
            <a:off x="8214395" y="634899"/>
            <a:ext cx="310214" cy="323873"/>
            <a:chOff x="3294650" y="3652450"/>
            <a:chExt cx="388350" cy="405450"/>
          </a:xfrm>
        </p:grpSpPr>
        <p:sp>
          <p:nvSpPr>
            <p:cNvPr id="660" name="Google Shape;660;g24f4377c7e1_2_209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24f4377c7e1_2_209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24f4377c7e1_2_209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4f4377c7e1_2_21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Regression Model Results</a:t>
            </a:r>
            <a:endParaRPr/>
          </a:p>
        </p:txBody>
      </p:sp>
      <p:graphicFrame>
        <p:nvGraphicFramePr>
          <p:cNvPr id="668" name="Google Shape;668;g24f4377c7e1_2_219"/>
          <p:cNvGraphicFramePr/>
          <p:nvPr/>
        </p:nvGraphicFramePr>
        <p:xfrm>
          <a:off x="1666600" y="1624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{B092D18C-2B7E-497F-B658-2E2C7C8B57D2}</a:tableStyleId>
              </a:tblPr>
              <a:tblGrid>
                <a:gridCol w="1416750"/>
                <a:gridCol w="1416750"/>
                <a:gridCol w="1416750"/>
                <a:gridCol w="1416750"/>
                <a:gridCol w="1416750"/>
              </a:tblGrid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Lasso Regression Model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 (train)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</a:t>
                      </a:r>
                      <a:r>
                        <a:rPr baseline="30000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 </a:t>
                      </a: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(test)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 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(Unseen data, kaggle)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Baseline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0.8631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0.8610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53,105.47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0.5761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0.5751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92,861.14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47,149.78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4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0.7071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0.7046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77,422.44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47,509.99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0.8920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0.8914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46,927.46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55,781.83</a:t>
                      </a:r>
                      <a:endParaRPr b="1" sz="1800" u="none" cap="none" strike="noStrike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9" name="Google Shape;669;g24f4377c7e1_2_21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g24f4377c7e1_2_219"/>
          <p:cNvGrpSpPr/>
          <p:nvPr/>
        </p:nvGrpSpPr>
        <p:grpSpPr>
          <a:xfrm>
            <a:off x="8214395" y="634899"/>
            <a:ext cx="310214" cy="323873"/>
            <a:chOff x="3294650" y="3652450"/>
            <a:chExt cx="388350" cy="405450"/>
          </a:xfrm>
        </p:grpSpPr>
        <p:sp>
          <p:nvSpPr>
            <p:cNvPr id="671" name="Google Shape;671;g24f4377c7e1_2_219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24f4377c7e1_2_219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24f4377c7e1_2_219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4f4377c7e1_2_22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Linear Regression  Model</a:t>
            </a:r>
            <a:endParaRPr/>
          </a:p>
        </p:txBody>
      </p:sp>
      <p:grpSp>
        <p:nvGrpSpPr>
          <p:cNvPr id="679" name="Google Shape;679;g24f4377c7e1_2_229"/>
          <p:cNvGrpSpPr/>
          <p:nvPr/>
        </p:nvGrpSpPr>
        <p:grpSpPr>
          <a:xfrm>
            <a:off x="8180950" y="637327"/>
            <a:ext cx="336534" cy="318981"/>
            <a:chOff x="5300400" y="3670175"/>
            <a:chExt cx="421300" cy="399325"/>
          </a:xfrm>
        </p:grpSpPr>
        <p:sp>
          <p:nvSpPr>
            <p:cNvPr id="680" name="Google Shape;680;g24f4377c7e1_2_22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24f4377c7e1_2_22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24f4377c7e1_2_22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24f4377c7e1_2_22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24f4377c7e1_2_22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5" name="Google Shape;685;g24f4377c7e1_2_229"/>
          <p:cNvSpPr txBox="1"/>
          <p:nvPr>
            <p:ph idx="1" type="body"/>
          </p:nvPr>
        </p:nvSpPr>
        <p:spPr>
          <a:xfrm>
            <a:off x="1461425" y="1279750"/>
            <a:ext cx="1866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Note: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Model 2</a:t>
            </a:r>
            <a:endParaRPr sz="900"/>
          </a:p>
        </p:txBody>
      </p:sp>
      <p:sp>
        <p:nvSpPr>
          <p:cNvPr id="686" name="Google Shape;686;g24f4377c7e1_2_22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7" name="Google Shape;687;g24f4377c7e1_2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825" y="1348925"/>
            <a:ext cx="3592275" cy="36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4f4377c7e1_2_3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g24f4377c7e1_2_38"/>
          <p:cNvSpPr txBox="1"/>
          <p:nvPr/>
        </p:nvSpPr>
        <p:spPr>
          <a:xfrm>
            <a:off x="1984825" y="493725"/>
            <a:ext cx="67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94" name="Google Shape;694;g24f4377c7e1_2_38"/>
          <p:cNvCxnSpPr/>
          <p:nvPr/>
        </p:nvCxnSpPr>
        <p:spPr>
          <a:xfrm>
            <a:off x="197500" y="88875"/>
            <a:ext cx="8788500" cy="4957200"/>
          </a:xfrm>
          <a:prstGeom prst="straightConnector1">
            <a:avLst/>
          </a:prstGeom>
          <a:noFill/>
          <a:ln cap="flat" cmpd="sng" w="2286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g24f4377c7e1_2_38"/>
          <p:cNvCxnSpPr/>
          <p:nvPr/>
        </p:nvCxnSpPr>
        <p:spPr>
          <a:xfrm flipH="1">
            <a:off x="177725" y="49375"/>
            <a:ext cx="8916900" cy="4947300"/>
          </a:xfrm>
          <a:prstGeom prst="straightConnector1">
            <a:avLst/>
          </a:prstGeom>
          <a:noFill/>
          <a:ln cap="flat" cmpd="sng" w="2286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"/>
          <p:cNvSpPr txBox="1"/>
          <p:nvPr>
            <p:ph idx="1" type="body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701" name="Google Shape;701;p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707" name="Google Shape;707;p9"/>
          <p:cNvSpPr txBox="1"/>
          <p:nvPr>
            <p:ph idx="1" type="body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708" name="Google Shape;708;p9"/>
          <p:cNvSpPr txBox="1"/>
          <p:nvPr>
            <p:ph idx="2" type="body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709" name="Google Shape;709;p9"/>
          <p:cNvSpPr txBox="1"/>
          <p:nvPr>
            <p:ph idx="3" type="body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10" name="Google Shape;710;p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9"/>
          <p:cNvSpPr/>
          <p:nvPr/>
        </p:nvSpPr>
        <p:spPr>
          <a:xfrm>
            <a:off x="8191382" y="636358"/>
            <a:ext cx="320958" cy="320938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FLOW OF MODEL BUILDING PROCESS </a:t>
            </a:r>
            <a:endParaRPr sz="2800"/>
          </a:p>
        </p:txBody>
      </p:sp>
      <p:sp>
        <p:nvSpPr>
          <p:cNvPr id="135" name="Google Shape;135;p4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Understanding the model building process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"/>
          <p:cNvSpPr txBox="1"/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717" name="Google Shape;717;p10"/>
          <p:cNvSpPr txBox="1"/>
          <p:nvPr>
            <p:ph idx="1" type="body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718" name="Google Shape;718;p1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9" name="Google Shape;719;p10"/>
          <p:cNvGrpSpPr/>
          <p:nvPr/>
        </p:nvGrpSpPr>
        <p:grpSpPr>
          <a:xfrm>
            <a:off x="8176601" y="649018"/>
            <a:ext cx="355087" cy="295596"/>
            <a:chOff x="1244325" y="314425"/>
            <a:chExt cx="444525" cy="370050"/>
          </a:xfrm>
        </p:grpSpPr>
        <p:sp>
          <p:nvSpPr>
            <p:cNvPr id="720" name="Google Shape;720;p10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0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" name="Google Shape;727;p11"/>
          <p:cNvSpPr/>
          <p:nvPr/>
        </p:nvSpPr>
        <p:spPr>
          <a:xfrm>
            <a:off x="6393300" y="1393200"/>
            <a:ext cx="2357100" cy="2357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rotWithShape="0" algn="bl" dir="5400000" dist="476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Want big impact?</a:t>
            </a:r>
            <a:endParaRPr b="0" i="0" sz="22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Use big image.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733" name="Google Shape;733;p1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4" name="Google Shape;734;p12"/>
          <p:cNvGrpSpPr/>
          <p:nvPr/>
        </p:nvGrpSpPr>
        <p:grpSpPr>
          <a:xfrm>
            <a:off x="8141260" y="590035"/>
            <a:ext cx="431172" cy="413599"/>
            <a:chOff x="5241175" y="4959100"/>
            <a:chExt cx="539775" cy="517775"/>
          </a:xfrm>
        </p:grpSpPr>
        <p:sp>
          <p:nvSpPr>
            <p:cNvPr id="735" name="Google Shape;735;p1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1" name="Google Shape;741;p12"/>
          <p:cNvGrpSpPr/>
          <p:nvPr/>
        </p:nvGrpSpPr>
        <p:grpSpPr>
          <a:xfrm>
            <a:off x="3787460" y="2173525"/>
            <a:ext cx="1944600" cy="1569600"/>
            <a:chOff x="3071457" y="2013875"/>
            <a:chExt cx="1944600" cy="1569600"/>
          </a:xfrm>
        </p:grpSpPr>
        <p:sp>
          <p:nvSpPr>
            <p:cNvPr id="742" name="Google Shape;742;p1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3" name="Google Shape;743;p1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b="1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4" name="Google Shape;744;p12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45" name="Google Shape;745;p12"/>
          <p:cNvGrpSpPr/>
          <p:nvPr/>
        </p:nvGrpSpPr>
        <p:grpSpPr>
          <a:xfrm>
            <a:off x="1845246" y="2173525"/>
            <a:ext cx="1944600" cy="1569600"/>
            <a:chOff x="1126863" y="2013875"/>
            <a:chExt cx="1944600" cy="1569600"/>
          </a:xfrm>
        </p:grpSpPr>
        <p:sp>
          <p:nvSpPr>
            <p:cNvPr id="746" name="Google Shape;746;p1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7" name="Google Shape;747;p12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b="1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8" name="Google Shape;748;p12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49" name="Google Shape;749;p12"/>
          <p:cNvGrpSpPr/>
          <p:nvPr/>
        </p:nvGrpSpPr>
        <p:grpSpPr>
          <a:xfrm>
            <a:off x="5729559" y="2173525"/>
            <a:ext cx="3001200" cy="1569600"/>
            <a:chOff x="5015938" y="2013875"/>
            <a:chExt cx="3001200" cy="1569600"/>
          </a:xfrm>
        </p:grpSpPr>
        <p:sp>
          <p:nvSpPr>
            <p:cNvPr id="750" name="Google Shape;750;p1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1" name="Google Shape;751;p1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b="1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2" name="Google Shape;752;p12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b="0" i="0" sz="1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53" name="Google Shape;753;p12"/>
          <p:cNvGrpSpPr/>
          <p:nvPr/>
        </p:nvGrpSpPr>
        <p:grpSpPr>
          <a:xfrm>
            <a:off x="5599105" y="2860920"/>
            <a:ext cx="261571" cy="260379"/>
            <a:chOff x="4858109" y="2631368"/>
            <a:chExt cx="316442" cy="315000"/>
          </a:xfrm>
        </p:grpSpPr>
        <p:sp>
          <p:nvSpPr>
            <p:cNvPr id="754" name="Google Shape;754;p1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56" name="Google Shape;756;p12"/>
          <p:cNvGrpSpPr/>
          <p:nvPr/>
        </p:nvGrpSpPr>
        <p:grpSpPr>
          <a:xfrm>
            <a:off x="3661899" y="2860921"/>
            <a:ext cx="260366" cy="260366"/>
            <a:chOff x="3157188" y="909150"/>
            <a:chExt cx="470400" cy="470400"/>
          </a:xfrm>
        </p:grpSpPr>
        <p:sp>
          <p:nvSpPr>
            <p:cNvPr id="757" name="Google Shape;757;p1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"/>
          <p:cNvSpPr/>
          <p:nvPr/>
        </p:nvSpPr>
        <p:spPr>
          <a:xfrm>
            <a:off x="1660801" y="1154649"/>
            <a:ext cx="7406640" cy="3528360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4"/>
          <p:cNvSpPr txBox="1"/>
          <p:nvPr>
            <p:ph idx="4294967295" type="title"/>
          </p:nvPr>
        </p:nvSpPr>
        <p:spPr>
          <a:xfrm>
            <a:off x="1833450" y="393475"/>
            <a:ext cx="6088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B000"/>
                </a:solidFill>
              </a:rPr>
              <a:t>MAPS</a:t>
            </a:r>
            <a:endParaRPr>
              <a:solidFill>
                <a:srgbClr val="FFB000"/>
              </a:solidFill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3008450" y="1811475"/>
            <a:ext cx="479100" cy="393600"/>
          </a:xfrm>
          <a:prstGeom prst="wedgeRectCallout">
            <a:avLst>
              <a:gd fmla="val -21713" name="adj1"/>
              <a:gd fmla="val 6948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b="0" i="0" sz="8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6" name="Google Shape;766;p1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14"/>
          <p:cNvSpPr/>
          <p:nvPr/>
        </p:nvSpPr>
        <p:spPr>
          <a:xfrm>
            <a:off x="1069361" y="609546"/>
            <a:ext cx="374597" cy="374577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8" name="Google Shape;768;p14"/>
          <p:cNvCxnSpPr/>
          <p:nvPr/>
        </p:nvCxnSpPr>
        <p:spPr>
          <a:xfrm>
            <a:off x="2304650" y="2083350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sm" w="sm" type="none"/>
          </a:ln>
        </p:spPr>
      </p:cxnSp>
      <p:cxnSp>
        <p:nvCxnSpPr>
          <p:cNvPr id="769" name="Google Shape;769;p14"/>
          <p:cNvCxnSpPr/>
          <p:nvPr/>
        </p:nvCxnSpPr>
        <p:spPr>
          <a:xfrm>
            <a:off x="3845950" y="3555975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sm" w="sm" type="none"/>
          </a:ln>
        </p:spPr>
      </p:cxnSp>
      <p:cxnSp>
        <p:nvCxnSpPr>
          <p:cNvPr id="770" name="Google Shape;770;p14"/>
          <p:cNvCxnSpPr/>
          <p:nvPr/>
        </p:nvCxnSpPr>
        <p:spPr>
          <a:xfrm>
            <a:off x="4792000" y="1915000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sm" w="sm" type="none"/>
          </a:ln>
        </p:spPr>
      </p:cxnSp>
      <p:cxnSp>
        <p:nvCxnSpPr>
          <p:cNvPr id="771" name="Google Shape;771;p14"/>
          <p:cNvCxnSpPr/>
          <p:nvPr/>
        </p:nvCxnSpPr>
        <p:spPr>
          <a:xfrm>
            <a:off x="5448050" y="3860750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sm" w="sm" type="none"/>
          </a:ln>
        </p:spPr>
      </p:cxnSp>
      <p:cxnSp>
        <p:nvCxnSpPr>
          <p:cNvPr id="772" name="Google Shape;772;p14"/>
          <p:cNvCxnSpPr/>
          <p:nvPr/>
        </p:nvCxnSpPr>
        <p:spPr>
          <a:xfrm>
            <a:off x="7340425" y="2342850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sm" w="sm" type="none"/>
          </a:ln>
        </p:spPr>
      </p:cxnSp>
      <p:cxnSp>
        <p:nvCxnSpPr>
          <p:cNvPr id="773" name="Google Shape;773;p14"/>
          <p:cNvCxnSpPr/>
          <p:nvPr/>
        </p:nvCxnSpPr>
        <p:spPr>
          <a:xfrm>
            <a:off x="8034650" y="3959525"/>
            <a:ext cx="0" cy="2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diamond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"/>
          <p:cNvSpPr txBox="1"/>
          <p:nvPr>
            <p:ph idx="4294967295" type="ctrTitle"/>
          </p:nvPr>
        </p:nvSpPr>
        <p:spPr>
          <a:xfrm>
            <a:off x="1701775" y="1659550"/>
            <a:ext cx="7048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9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89,526,124</a:t>
            </a:r>
            <a:endParaRPr b="1" i="0" sz="96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9" name="Google Shape;779;p15"/>
          <p:cNvSpPr txBox="1"/>
          <p:nvPr>
            <p:ph idx="4294967295" type="subTitle"/>
          </p:nvPr>
        </p:nvSpPr>
        <p:spPr>
          <a:xfrm>
            <a:off x="1701775" y="2763851"/>
            <a:ext cx="7048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0" i="0" lang="en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Whoa! That’s a big number, aren’t you proud?</a:t>
            </a:r>
            <a:endParaRPr b="0" i="0" sz="2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0" name="Google Shape;780;p1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1" name="Google Shape;781;p15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782" name="Google Shape;782;p15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789" name="Google Shape;789;p18"/>
          <p:cNvSpPr txBox="1"/>
          <p:nvPr>
            <p:ph idx="1" type="body"/>
          </p:nvPr>
        </p:nvSpPr>
        <p:spPr>
          <a:xfrm>
            <a:off x="1560175" y="1375225"/>
            <a:ext cx="2317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90" name="Google Shape;790;p18"/>
          <p:cNvSpPr txBox="1"/>
          <p:nvPr>
            <p:ph idx="2" type="body"/>
          </p:nvPr>
        </p:nvSpPr>
        <p:spPr>
          <a:xfrm>
            <a:off x="3996525" y="1375225"/>
            <a:ext cx="2317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791" name="Google Shape;791;p18"/>
          <p:cNvSpPr txBox="1"/>
          <p:nvPr>
            <p:ph idx="3" type="body"/>
          </p:nvPr>
        </p:nvSpPr>
        <p:spPr>
          <a:xfrm>
            <a:off x="6432875" y="1375225"/>
            <a:ext cx="2317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792" name="Google Shape;792;p18"/>
          <p:cNvSpPr txBox="1"/>
          <p:nvPr>
            <p:ph idx="1" type="body"/>
          </p:nvPr>
        </p:nvSpPr>
        <p:spPr>
          <a:xfrm>
            <a:off x="1560175" y="2998675"/>
            <a:ext cx="2317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93" name="Google Shape;793;p18"/>
          <p:cNvSpPr txBox="1"/>
          <p:nvPr>
            <p:ph idx="2" type="body"/>
          </p:nvPr>
        </p:nvSpPr>
        <p:spPr>
          <a:xfrm>
            <a:off x="3996525" y="2998675"/>
            <a:ext cx="2317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794" name="Google Shape;794;p18"/>
          <p:cNvSpPr txBox="1"/>
          <p:nvPr>
            <p:ph idx="3" type="body"/>
          </p:nvPr>
        </p:nvSpPr>
        <p:spPr>
          <a:xfrm>
            <a:off x="6432875" y="2998675"/>
            <a:ext cx="2317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grpSp>
        <p:nvGrpSpPr>
          <p:cNvPr id="795" name="Google Shape;795;p18"/>
          <p:cNvGrpSpPr/>
          <p:nvPr/>
        </p:nvGrpSpPr>
        <p:grpSpPr>
          <a:xfrm>
            <a:off x="8176601" y="622214"/>
            <a:ext cx="355087" cy="349235"/>
            <a:chOff x="1244325" y="4999400"/>
            <a:chExt cx="444525" cy="437200"/>
          </a:xfrm>
        </p:grpSpPr>
        <p:sp>
          <p:nvSpPr>
            <p:cNvPr id="796" name="Google Shape;796;p18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p1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9"/>
          <p:cNvSpPr txBox="1"/>
          <p:nvPr>
            <p:ph idx="1" type="body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807" name="Google Shape;807;p1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19"/>
          <p:cNvCxnSpPr/>
          <p:nvPr/>
        </p:nvCxnSpPr>
        <p:spPr>
          <a:xfrm>
            <a:off x="1607275" y="1074699"/>
            <a:ext cx="67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19"/>
          <p:cNvCxnSpPr/>
          <p:nvPr/>
        </p:nvCxnSpPr>
        <p:spPr>
          <a:xfrm>
            <a:off x="1607275" y="1784181"/>
            <a:ext cx="67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19"/>
          <p:cNvCxnSpPr/>
          <p:nvPr/>
        </p:nvCxnSpPr>
        <p:spPr>
          <a:xfrm>
            <a:off x="1607275" y="2493663"/>
            <a:ext cx="67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19"/>
          <p:cNvCxnSpPr/>
          <p:nvPr/>
        </p:nvCxnSpPr>
        <p:spPr>
          <a:xfrm>
            <a:off x="1607275" y="3203146"/>
            <a:ext cx="67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19"/>
          <p:cNvCxnSpPr/>
          <p:nvPr/>
        </p:nvCxnSpPr>
        <p:spPr>
          <a:xfrm>
            <a:off x="1607275" y="3934526"/>
            <a:ext cx="67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3" name="Google Shape;813;p19"/>
          <p:cNvSpPr txBox="1"/>
          <p:nvPr/>
        </p:nvSpPr>
        <p:spPr>
          <a:xfrm>
            <a:off x="1607275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b="0" i="0" sz="1000" u="none" cap="none" strike="noStrike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b="0" i="0" sz="1000" u="none" cap="none" strike="noStrike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b="0" i="0" sz="1000" u="none" cap="none" strike="noStrike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b="0" i="0" sz="1000" u="none" cap="none" strike="noStrike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b="0" i="0" sz="1000" u="none" cap="none" strike="noStrike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4" name="Google Shape;814;p19"/>
          <p:cNvSpPr/>
          <p:nvPr/>
        </p:nvSpPr>
        <p:spPr>
          <a:xfrm>
            <a:off x="2185607" y="2380936"/>
            <a:ext cx="217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478599" y="1986873"/>
            <a:ext cx="217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2771591" y="2493663"/>
            <a:ext cx="217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3820056" y="2694726"/>
            <a:ext cx="217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9"/>
          <p:cNvSpPr/>
          <p:nvPr/>
        </p:nvSpPr>
        <p:spPr>
          <a:xfrm>
            <a:off x="4113047" y="2096343"/>
            <a:ext cx="217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9"/>
          <p:cNvSpPr/>
          <p:nvPr/>
        </p:nvSpPr>
        <p:spPr>
          <a:xfrm>
            <a:off x="4406039" y="1229023"/>
            <a:ext cx="217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9"/>
          <p:cNvSpPr/>
          <p:nvPr/>
        </p:nvSpPr>
        <p:spPr>
          <a:xfrm>
            <a:off x="5454504" y="2140118"/>
            <a:ext cx="217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9"/>
          <p:cNvSpPr/>
          <p:nvPr/>
        </p:nvSpPr>
        <p:spPr>
          <a:xfrm>
            <a:off x="5747496" y="1074575"/>
            <a:ext cx="217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9"/>
          <p:cNvSpPr/>
          <p:nvPr/>
        </p:nvSpPr>
        <p:spPr>
          <a:xfrm>
            <a:off x="6040488" y="2322561"/>
            <a:ext cx="217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9"/>
          <p:cNvSpPr/>
          <p:nvPr/>
        </p:nvSpPr>
        <p:spPr>
          <a:xfrm>
            <a:off x="7088953" y="2753100"/>
            <a:ext cx="217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9"/>
          <p:cNvSpPr/>
          <p:nvPr/>
        </p:nvSpPr>
        <p:spPr>
          <a:xfrm>
            <a:off x="7381945" y="1293618"/>
            <a:ext cx="217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9"/>
          <p:cNvSpPr/>
          <p:nvPr/>
        </p:nvSpPr>
        <p:spPr>
          <a:xfrm>
            <a:off x="7674936" y="1607408"/>
            <a:ext cx="217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0"/>
          <p:cNvSpPr txBox="1"/>
          <p:nvPr>
            <p:ph idx="1" type="body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831" name="Google Shape;831;p2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2" name="Google Shape;832;p20"/>
          <p:cNvGrpSpPr/>
          <p:nvPr/>
        </p:nvGrpSpPr>
        <p:grpSpPr>
          <a:xfrm>
            <a:off x="1194150" y="373572"/>
            <a:ext cx="2119546" cy="4396359"/>
            <a:chOff x="2547150" y="238125"/>
            <a:chExt cx="2525675" cy="5238750"/>
          </a:xfrm>
        </p:grpSpPr>
        <p:sp>
          <p:nvSpPr>
            <p:cNvPr id="833" name="Google Shape;833;p2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7" name="Google Shape;837;p20"/>
          <p:cNvSpPr txBox="1"/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MOBILE PROJECT</a:t>
            </a:r>
            <a:endParaRPr/>
          </a:p>
        </p:txBody>
      </p:sp>
      <p:sp>
        <p:nvSpPr>
          <p:cNvPr id="838" name="Google Shape;838;p20"/>
          <p:cNvSpPr/>
          <p:nvPr/>
        </p:nvSpPr>
        <p:spPr>
          <a:xfrm>
            <a:off x="8232466" y="591480"/>
            <a:ext cx="237044" cy="410683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p20"/>
          <p:cNvPicPr preferRelativeResize="0"/>
          <p:nvPr/>
        </p:nvPicPr>
        <p:blipFill rotWithShape="1">
          <a:blip r:embed="rId3">
            <a:alphaModFix/>
          </a:blip>
          <a:srcRect b="23785" l="0" r="0" t="0"/>
          <a:stretch/>
        </p:blipFill>
        <p:spPr>
          <a:xfrm>
            <a:off x="1241163" y="756087"/>
            <a:ext cx="2025525" cy="3631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1"/>
          <p:cNvSpPr txBox="1"/>
          <p:nvPr>
            <p:ph idx="1" type="body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845" name="Google Shape;845;p2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6" name="Google Shape;846;p21"/>
          <p:cNvGrpSpPr/>
          <p:nvPr/>
        </p:nvGrpSpPr>
        <p:grpSpPr>
          <a:xfrm>
            <a:off x="906077" y="465959"/>
            <a:ext cx="2736410" cy="4222433"/>
            <a:chOff x="2112475" y="238125"/>
            <a:chExt cx="3395050" cy="5238750"/>
          </a:xfrm>
        </p:grpSpPr>
        <p:sp>
          <p:nvSpPr>
            <p:cNvPr id="847" name="Google Shape;847;p21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1" name="Google Shape;851;p21"/>
          <p:cNvSpPr txBox="1"/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852" name="Google Shape;852;p21"/>
          <p:cNvSpPr/>
          <p:nvPr/>
        </p:nvSpPr>
        <p:spPr>
          <a:xfrm>
            <a:off x="8190919" y="591480"/>
            <a:ext cx="319959" cy="410683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63" y="839688"/>
            <a:ext cx="2597800" cy="3463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2"/>
          <p:cNvSpPr txBox="1"/>
          <p:nvPr>
            <p:ph idx="1" type="body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859" name="Google Shape;859;p2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p22"/>
          <p:cNvSpPr txBox="1"/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DESKTOP PROJECT</a:t>
            </a:r>
            <a:endParaRPr/>
          </a:p>
        </p:txBody>
      </p:sp>
      <p:grpSp>
        <p:nvGrpSpPr>
          <p:cNvPr id="861" name="Google Shape;861;p22"/>
          <p:cNvGrpSpPr/>
          <p:nvPr/>
        </p:nvGrpSpPr>
        <p:grpSpPr>
          <a:xfrm>
            <a:off x="8162544" y="618788"/>
            <a:ext cx="369725" cy="356065"/>
            <a:chOff x="2583325" y="2972875"/>
            <a:chExt cx="462850" cy="445750"/>
          </a:xfrm>
        </p:grpSpPr>
        <p:sp>
          <p:nvSpPr>
            <p:cNvPr id="862" name="Google Shape;862;p22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22"/>
          <p:cNvGrpSpPr/>
          <p:nvPr/>
        </p:nvGrpSpPr>
        <p:grpSpPr>
          <a:xfrm>
            <a:off x="67024" y="1622129"/>
            <a:ext cx="4542205" cy="2661224"/>
            <a:chOff x="1177450" y="241631"/>
            <a:chExt cx="6173152" cy="3616776"/>
          </a:xfrm>
        </p:grpSpPr>
        <p:sp>
          <p:nvSpPr>
            <p:cNvPr id="865" name="Google Shape;865;p2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9" name="Google Shape;869;p22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574200" y="1768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" name="Google Shape;142;p17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143" name="Google Shape;143;p17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5984210" y="1799375"/>
            <a:ext cx="2766540" cy="2785550"/>
            <a:chOff x="5632317" y="1189775"/>
            <a:chExt cx="3305700" cy="2785550"/>
          </a:xfrm>
        </p:grpSpPr>
        <p:sp>
          <p:nvSpPr>
            <p:cNvPr id="148" name="Google Shape;148;p1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Explore data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616707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Study correlation between features </a:t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Verify  reliability  of correlation</a:t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1"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Select  features</a:t>
              </a: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 for our model</a:t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1270524" y="1799589"/>
            <a:ext cx="2968401" cy="2785336"/>
            <a:chOff x="0" y="1189989"/>
            <a:chExt cx="3546900" cy="2785336"/>
          </a:xfrm>
        </p:grpSpPr>
        <p:sp>
          <p:nvSpPr>
            <p:cNvPr id="151" name="Google Shape;151;p1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Define the problem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655366" y="2057125"/>
              <a:ext cx="22887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Identify market need </a:t>
              </a:r>
              <a:endParaRPr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Serve the need </a:t>
              </a:r>
              <a:endParaRPr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Through </a:t>
              </a:r>
              <a:r>
                <a:rPr b="1" lang="en" sz="11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Automated  valuation process</a:t>
              </a:r>
              <a:endParaRPr b="1"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3" name="Google Shape;153;p17"/>
          <p:cNvGrpSpPr/>
          <p:nvPr/>
        </p:nvGrpSpPr>
        <p:grpSpPr>
          <a:xfrm>
            <a:off x="3734528" y="1799375"/>
            <a:ext cx="2766540" cy="2785550"/>
            <a:chOff x="2944204" y="1189775"/>
            <a:chExt cx="3305700" cy="2785550"/>
          </a:xfrm>
        </p:grpSpPr>
        <p:sp>
          <p:nvSpPr>
            <p:cNvPr id="154" name="Google Shape;154;p1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Gather data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Gather the necessary raw data </a:t>
              </a:r>
              <a:endParaRPr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Data cleaning works</a:t>
              </a:r>
              <a:endParaRPr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Feature Engineering</a:t>
              </a:r>
              <a:endParaRPr sz="11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5" name="Google Shape;875;p23"/>
          <p:cNvSpPr txBox="1"/>
          <p:nvPr>
            <p:ph idx="4294967295" type="ctrTitle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b="1" i="0" lang="en" sz="9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THANKS!</a:t>
            </a:r>
            <a:endParaRPr b="1" i="0" sz="96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76" name="Google Shape;876;p23"/>
          <p:cNvSpPr txBox="1"/>
          <p:nvPr>
            <p:ph idx="4294967295" type="subTitle"/>
          </p:nvPr>
        </p:nvSpPr>
        <p:spPr>
          <a:xfrm>
            <a:off x="1557975" y="1777100"/>
            <a:ext cx="71922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i="0" sz="2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 can find me at:</a:t>
            </a:r>
            <a:endParaRPr b="0" i="0" sz="2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</a:pPr>
            <a:r>
              <a:rPr b="0" i="0" lang="en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@username</a:t>
            </a:r>
            <a:endParaRPr b="0" i="0" sz="2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</a:pPr>
            <a:r>
              <a:rPr b="0" i="0" lang="en" sz="2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user@mail.me</a:t>
            </a:r>
            <a:endParaRPr b="0" i="0" sz="2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4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882" name="Google Shape;882;p24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ighlight>
                  <a:schemeClr val="accent1"/>
                </a:highlight>
                <a:hlinkClick r:id="rId4"/>
              </a:rPr>
              <a:t>SlidesCarnival</a:t>
            </a:r>
            <a:endParaRPr sz="2400">
              <a:highlight>
                <a:schemeClr val="accent1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ighlight>
                  <a:schemeClr val="accent1"/>
                </a:highlight>
                <a:hlinkClick r:id="rId5"/>
              </a:rPr>
              <a:t>Unsplash</a:t>
            </a:r>
            <a:endParaRPr sz="2400">
              <a:highlight>
                <a:schemeClr val="accent1"/>
              </a:highlight>
            </a:endParaRPr>
          </a:p>
        </p:txBody>
      </p:sp>
      <p:sp>
        <p:nvSpPr>
          <p:cNvPr id="883" name="Google Shape;883;p2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24"/>
          <p:cNvSpPr/>
          <p:nvPr/>
        </p:nvSpPr>
        <p:spPr>
          <a:xfrm>
            <a:off x="8177426" y="647084"/>
            <a:ext cx="333619" cy="299490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890" name="Google Shape;890;p25"/>
          <p:cNvSpPr txBox="1"/>
          <p:nvPr>
            <p:ph idx="1" type="body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1800"/>
              <a:t>This presentation uses the following typographies and colors: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Titles: Barlow Bold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Body copy: Barlow Normal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1800" u="sng">
                <a:solidFill>
                  <a:srgbClr val="FFB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https://www.fontsquirrel.com/fonts/barlow</a:t>
            </a:r>
            <a:endParaRPr sz="1800">
              <a:solidFill>
                <a:srgbClr val="FFB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" sz="1800"/>
              <a:t>Yolk yellow </a:t>
            </a:r>
            <a:r>
              <a:rPr b="1" lang="en" sz="1800">
                <a:solidFill>
                  <a:srgbClr val="FFB000"/>
                </a:solidFill>
              </a:rPr>
              <a:t>#ffb000</a:t>
            </a:r>
            <a:r>
              <a:rPr lang="en" sz="1800"/>
              <a:t> · Dark gray </a:t>
            </a:r>
            <a:r>
              <a:rPr b="1" lang="en" sz="1800"/>
              <a:t>#434343</a:t>
            </a:r>
            <a:endParaRPr b="1" sz="1800"/>
          </a:p>
        </p:txBody>
      </p:sp>
      <p:sp>
        <p:nvSpPr>
          <p:cNvPr id="891" name="Google Shape;891;p25"/>
          <p:cNvSpPr txBox="1"/>
          <p:nvPr/>
        </p:nvSpPr>
        <p:spPr>
          <a:xfrm>
            <a:off x="1556325" y="4262200"/>
            <a:ext cx="7085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b="0" i="0" sz="1200" u="none" cap="none" strike="noStrike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2" name="Google Shape;892;p2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3" name="Google Shape;893;p25"/>
          <p:cNvGrpSpPr/>
          <p:nvPr/>
        </p:nvGrpSpPr>
        <p:grpSpPr>
          <a:xfrm>
            <a:off x="8176163" y="622213"/>
            <a:ext cx="349235" cy="349235"/>
            <a:chOff x="1922075" y="1629000"/>
            <a:chExt cx="437200" cy="437200"/>
          </a:xfrm>
        </p:grpSpPr>
        <p:sp>
          <p:nvSpPr>
            <p:cNvPr id="894" name="Google Shape;894;p25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6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 EXTRA RESOURCES</a:t>
            </a:r>
            <a:endParaRPr/>
          </a:p>
        </p:txBody>
      </p:sp>
      <p:sp>
        <p:nvSpPr>
          <p:cNvPr id="901" name="Google Shape;901;p26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907" name="Google Shape;907;p2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8" name="Google Shape;908;p27"/>
          <p:cNvSpPr/>
          <p:nvPr/>
        </p:nvSpPr>
        <p:spPr>
          <a:xfrm>
            <a:off x="7856163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9" name="Google Shape;909;p27"/>
          <p:cNvSpPr/>
          <p:nvPr/>
        </p:nvSpPr>
        <p:spPr>
          <a:xfrm>
            <a:off x="7257139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0" name="Google Shape;910;p27"/>
          <p:cNvSpPr/>
          <p:nvPr/>
        </p:nvSpPr>
        <p:spPr>
          <a:xfrm>
            <a:off x="6658115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1" name="Google Shape;911;p27"/>
          <p:cNvSpPr/>
          <p:nvPr/>
        </p:nvSpPr>
        <p:spPr>
          <a:xfrm>
            <a:off x="6059091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2" name="Google Shape;912;p27"/>
          <p:cNvSpPr/>
          <p:nvPr/>
        </p:nvSpPr>
        <p:spPr>
          <a:xfrm>
            <a:off x="5460067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3" name="Google Shape;913;p27"/>
          <p:cNvSpPr/>
          <p:nvPr/>
        </p:nvSpPr>
        <p:spPr>
          <a:xfrm>
            <a:off x="4861044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4" name="Google Shape;914;p27"/>
          <p:cNvSpPr/>
          <p:nvPr/>
        </p:nvSpPr>
        <p:spPr>
          <a:xfrm>
            <a:off x="4262020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5" name="Google Shape;915;p27"/>
          <p:cNvSpPr/>
          <p:nvPr/>
        </p:nvSpPr>
        <p:spPr>
          <a:xfrm>
            <a:off x="3662996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6" name="Google Shape;916;p27"/>
          <p:cNvSpPr/>
          <p:nvPr/>
        </p:nvSpPr>
        <p:spPr>
          <a:xfrm>
            <a:off x="3063972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7" name="Google Shape;917;p27"/>
          <p:cNvSpPr/>
          <p:nvPr/>
        </p:nvSpPr>
        <p:spPr>
          <a:xfrm>
            <a:off x="2464948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8" name="Google Shape;918;p27"/>
          <p:cNvSpPr/>
          <p:nvPr/>
        </p:nvSpPr>
        <p:spPr>
          <a:xfrm>
            <a:off x="1865924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9" name="Google Shape;919;p27"/>
          <p:cNvSpPr/>
          <p:nvPr/>
        </p:nvSpPr>
        <p:spPr>
          <a:xfrm>
            <a:off x="1266900" y="2755950"/>
            <a:ext cx="747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b="0" i="0" sz="1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20" name="Google Shape;920;p27"/>
          <p:cNvCxnSpPr/>
          <p:nvPr/>
        </p:nvCxnSpPr>
        <p:spPr>
          <a:xfrm rot="10800000">
            <a:off x="1534284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21" name="Google Shape;921;p27"/>
          <p:cNvSpPr txBox="1"/>
          <p:nvPr/>
        </p:nvSpPr>
        <p:spPr>
          <a:xfrm>
            <a:off x="1497057" y="172720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22" name="Google Shape;922;p27"/>
          <p:cNvCxnSpPr/>
          <p:nvPr/>
        </p:nvCxnSpPr>
        <p:spPr>
          <a:xfrm rot="10800000">
            <a:off x="2733300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23" name="Google Shape;923;p27"/>
          <p:cNvSpPr txBox="1"/>
          <p:nvPr/>
        </p:nvSpPr>
        <p:spPr>
          <a:xfrm>
            <a:off x="2697440" y="172720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24" name="Google Shape;924;p27"/>
          <p:cNvCxnSpPr/>
          <p:nvPr/>
        </p:nvCxnSpPr>
        <p:spPr>
          <a:xfrm rot="10800000">
            <a:off x="3932316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25" name="Google Shape;925;p27"/>
          <p:cNvSpPr txBox="1"/>
          <p:nvPr/>
        </p:nvSpPr>
        <p:spPr>
          <a:xfrm>
            <a:off x="3897823" y="172720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26" name="Google Shape;926;p27"/>
          <p:cNvCxnSpPr/>
          <p:nvPr/>
        </p:nvCxnSpPr>
        <p:spPr>
          <a:xfrm rot="10800000">
            <a:off x="5131332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27" name="Google Shape;927;p27"/>
          <p:cNvSpPr txBox="1"/>
          <p:nvPr/>
        </p:nvSpPr>
        <p:spPr>
          <a:xfrm>
            <a:off x="5098207" y="172720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28" name="Google Shape;928;p27"/>
          <p:cNvCxnSpPr/>
          <p:nvPr/>
        </p:nvCxnSpPr>
        <p:spPr>
          <a:xfrm rot="10800000">
            <a:off x="633034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29" name="Google Shape;929;p27"/>
          <p:cNvSpPr txBox="1"/>
          <p:nvPr/>
        </p:nvSpPr>
        <p:spPr>
          <a:xfrm>
            <a:off x="6298590" y="172720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30" name="Google Shape;930;p27"/>
          <p:cNvCxnSpPr/>
          <p:nvPr/>
        </p:nvCxnSpPr>
        <p:spPr>
          <a:xfrm rot="10800000">
            <a:off x="7529364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31" name="Google Shape;931;p27"/>
          <p:cNvSpPr txBox="1"/>
          <p:nvPr/>
        </p:nvSpPr>
        <p:spPr>
          <a:xfrm>
            <a:off x="7498974" y="172720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32" name="Google Shape;932;p27"/>
          <p:cNvCxnSpPr/>
          <p:nvPr/>
        </p:nvCxnSpPr>
        <p:spPr>
          <a:xfrm rot="10800000">
            <a:off x="214300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33" name="Google Shape;933;p27"/>
          <p:cNvSpPr txBox="1"/>
          <p:nvPr/>
        </p:nvSpPr>
        <p:spPr>
          <a:xfrm>
            <a:off x="2079349" y="364815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34" name="Google Shape;934;p27"/>
          <p:cNvCxnSpPr/>
          <p:nvPr/>
        </p:nvCxnSpPr>
        <p:spPr>
          <a:xfrm rot="10800000">
            <a:off x="3342016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35" name="Google Shape;935;p27"/>
          <p:cNvSpPr txBox="1"/>
          <p:nvPr/>
        </p:nvSpPr>
        <p:spPr>
          <a:xfrm>
            <a:off x="3286679" y="364815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36" name="Google Shape;936;p27"/>
          <p:cNvCxnSpPr/>
          <p:nvPr/>
        </p:nvCxnSpPr>
        <p:spPr>
          <a:xfrm rot="10800000">
            <a:off x="454103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37" name="Google Shape;937;p27"/>
          <p:cNvSpPr txBox="1"/>
          <p:nvPr/>
        </p:nvSpPr>
        <p:spPr>
          <a:xfrm>
            <a:off x="4494008" y="364815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38" name="Google Shape;938;p27"/>
          <p:cNvCxnSpPr/>
          <p:nvPr/>
        </p:nvCxnSpPr>
        <p:spPr>
          <a:xfrm rot="10800000">
            <a:off x="5740048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39" name="Google Shape;939;p27"/>
          <p:cNvSpPr txBox="1"/>
          <p:nvPr/>
        </p:nvSpPr>
        <p:spPr>
          <a:xfrm>
            <a:off x="5701338" y="364815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40" name="Google Shape;940;p27"/>
          <p:cNvCxnSpPr/>
          <p:nvPr/>
        </p:nvCxnSpPr>
        <p:spPr>
          <a:xfrm rot="10800000">
            <a:off x="6939064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41" name="Google Shape;941;p27"/>
          <p:cNvSpPr txBox="1"/>
          <p:nvPr/>
        </p:nvSpPr>
        <p:spPr>
          <a:xfrm>
            <a:off x="6908667" y="3648150"/>
            <a:ext cx="1133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42" name="Google Shape;942;p27"/>
          <p:cNvCxnSpPr/>
          <p:nvPr/>
        </p:nvCxnSpPr>
        <p:spPr>
          <a:xfrm rot="10800000">
            <a:off x="813808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43" name="Google Shape;943;p27"/>
          <p:cNvSpPr txBox="1"/>
          <p:nvPr/>
        </p:nvSpPr>
        <p:spPr>
          <a:xfrm>
            <a:off x="8103787" y="3648150"/>
            <a:ext cx="938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44" name="Google Shape;944;p27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945" name="Google Shape;945;p27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8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955" name="Google Shape;955;p2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6" name="Google Shape;956;p28"/>
          <p:cNvSpPr/>
          <p:nvPr/>
        </p:nvSpPr>
        <p:spPr>
          <a:xfrm>
            <a:off x="1266900" y="2599625"/>
            <a:ext cx="786384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8"/>
          <p:cNvSpPr/>
          <p:nvPr/>
        </p:nvSpPr>
        <p:spPr>
          <a:xfrm>
            <a:off x="1266900" y="2599625"/>
            <a:ext cx="786384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28"/>
          <p:cNvGrpSpPr/>
          <p:nvPr/>
        </p:nvGrpSpPr>
        <p:grpSpPr>
          <a:xfrm>
            <a:off x="2776939" y="1932001"/>
            <a:ext cx="473400" cy="473400"/>
            <a:chOff x="1786339" y="1703401"/>
            <a:chExt cx="473400" cy="473400"/>
          </a:xfrm>
        </p:grpSpPr>
        <p:sp>
          <p:nvSpPr>
            <p:cNvPr id="959" name="Google Shape;959;p2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b="0" i="0" sz="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61" name="Google Shape;961;p28"/>
          <p:cNvGrpSpPr/>
          <p:nvPr/>
        </p:nvGrpSpPr>
        <p:grpSpPr>
          <a:xfrm>
            <a:off x="4500214" y="1932001"/>
            <a:ext cx="473400" cy="473400"/>
            <a:chOff x="3814414" y="1703401"/>
            <a:chExt cx="473400" cy="473400"/>
          </a:xfrm>
        </p:grpSpPr>
        <p:sp>
          <p:nvSpPr>
            <p:cNvPr id="962" name="Google Shape;962;p2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b="0" i="0" sz="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64" name="Google Shape;964;p28"/>
          <p:cNvGrpSpPr/>
          <p:nvPr/>
        </p:nvGrpSpPr>
        <p:grpSpPr>
          <a:xfrm>
            <a:off x="6299689" y="1932001"/>
            <a:ext cx="473400" cy="473400"/>
            <a:chOff x="5842489" y="1703401"/>
            <a:chExt cx="473400" cy="473400"/>
          </a:xfrm>
        </p:grpSpPr>
        <p:sp>
          <p:nvSpPr>
            <p:cNvPr id="965" name="Google Shape;965;p2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b="0" i="0" sz="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67" name="Google Shape;967;p28"/>
          <p:cNvGrpSpPr/>
          <p:nvPr/>
        </p:nvGrpSpPr>
        <p:grpSpPr>
          <a:xfrm>
            <a:off x="7109414" y="3804900"/>
            <a:ext cx="473400" cy="473400"/>
            <a:chOff x="6880814" y="3576300"/>
            <a:chExt cx="473400" cy="473400"/>
          </a:xfrm>
        </p:grpSpPr>
        <p:sp>
          <p:nvSpPr>
            <p:cNvPr id="968" name="Google Shape;968;p2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b="0" i="0" sz="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70" name="Google Shape;970;p28"/>
          <p:cNvGrpSpPr/>
          <p:nvPr/>
        </p:nvGrpSpPr>
        <p:grpSpPr>
          <a:xfrm>
            <a:off x="5386139" y="3804900"/>
            <a:ext cx="473400" cy="473400"/>
            <a:chOff x="4852739" y="3576300"/>
            <a:chExt cx="473400" cy="473400"/>
          </a:xfrm>
        </p:grpSpPr>
        <p:sp>
          <p:nvSpPr>
            <p:cNvPr id="971" name="Google Shape;971;p2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b="0" i="0" sz="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73" name="Google Shape;973;p28"/>
          <p:cNvGrpSpPr/>
          <p:nvPr/>
        </p:nvGrpSpPr>
        <p:grpSpPr>
          <a:xfrm>
            <a:off x="3662864" y="3804900"/>
            <a:ext cx="473400" cy="473400"/>
            <a:chOff x="2824664" y="3576300"/>
            <a:chExt cx="473400" cy="473400"/>
          </a:xfrm>
        </p:grpSpPr>
        <p:sp>
          <p:nvSpPr>
            <p:cNvPr id="974" name="Google Shape;974;p2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b="0" i="0" sz="6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976" name="Google Shape;976;p28"/>
          <p:cNvSpPr txBox="1"/>
          <p:nvPr/>
        </p:nvSpPr>
        <p:spPr>
          <a:xfrm>
            <a:off x="23704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7" name="Google Shape;977;p28"/>
          <p:cNvSpPr txBox="1"/>
          <p:nvPr/>
        </p:nvSpPr>
        <p:spPr>
          <a:xfrm>
            <a:off x="40630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8" name="Google Shape;978;p28"/>
          <p:cNvSpPr txBox="1"/>
          <p:nvPr/>
        </p:nvSpPr>
        <p:spPr>
          <a:xfrm>
            <a:off x="58932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9" name="Google Shape;979;p28"/>
          <p:cNvSpPr txBox="1"/>
          <p:nvPr/>
        </p:nvSpPr>
        <p:spPr>
          <a:xfrm>
            <a:off x="32563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0" name="Google Shape;980;p28"/>
          <p:cNvSpPr txBox="1"/>
          <p:nvPr/>
        </p:nvSpPr>
        <p:spPr>
          <a:xfrm>
            <a:off x="49796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1" name="Google Shape;981;p28"/>
          <p:cNvSpPr txBox="1"/>
          <p:nvPr/>
        </p:nvSpPr>
        <p:spPr>
          <a:xfrm>
            <a:off x="670293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82" name="Google Shape;982;p28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983" name="Google Shape;983;p28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9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993" name="Google Shape;993;p2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94" name="Google Shape;994;p29"/>
          <p:cNvGraphicFramePr/>
          <p:nvPr/>
        </p:nvGraphicFramePr>
        <p:xfrm>
          <a:off x="164787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{B092D18C-2B7E-497F-B658-2E2C7C8B57D2}</a:tableStyleId>
              </a:tblPr>
              <a:tblGrid>
                <a:gridCol w="1165700"/>
                <a:gridCol w="424050"/>
                <a:gridCol w="424050"/>
                <a:gridCol w="424050"/>
                <a:gridCol w="424050"/>
                <a:gridCol w="424050"/>
                <a:gridCol w="424050"/>
                <a:gridCol w="424050"/>
                <a:gridCol w="424050"/>
                <a:gridCol w="424050"/>
                <a:gridCol w="424050"/>
                <a:gridCol w="424050"/>
                <a:gridCol w="424050"/>
                <a:gridCol w="424050"/>
                <a:gridCol w="424050"/>
              </a:tblGrid>
              <a:tr h="318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8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pSp>
        <p:nvGrpSpPr>
          <p:cNvPr id="995" name="Google Shape;995;p29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996" name="Google Shape;996;p29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0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006" name="Google Shape;1006;p30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30"/>
          <p:cNvSpPr/>
          <p:nvPr/>
        </p:nvSpPr>
        <p:spPr>
          <a:xfrm>
            <a:off x="1653800" y="1555200"/>
            <a:ext cx="3476400" cy="15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08" name="Google Shape;1008;p30"/>
          <p:cNvSpPr/>
          <p:nvPr/>
        </p:nvSpPr>
        <p:spPr>
          <a:xfrm>
            <a:off x="5274000" y="1555200"/>
            <a:ext cx="3476400" cy="15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09" name="Google Shape;1009;p30"/>
          <p:cNvSpPr/>
          <p:nvPr/>
        </p:nvSpPr>
        <p:spPr>
          <a:xfrm>
            <a:off x="1653800" y="3235606"/>
            <a:ext cx="3476400" cy="15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10" name="Google Shape;1010;p30"/>
          <p:cNvSpPr/>
          <p:nvPr/>
        </p:nvSpPr>
        <p:spPr>
          <a:xfrm>
            <a:off x="5274000" y="3235606"/>
            <a:ext cx="3476400" cy="15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11" name="Google Shape;1011;p30"/>
          <p:cNvSpPr/>
          <p:nvPr/>
        </p:nvSpPr>
        <p:spPr>
          <a:xfrm>
            <a:off x="3899775" y="187561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0"/>
          <p:cNvSpPr/>
          <p:nvPr/>
        </p:nvSpPr>
        <p:spPr>
          <a:xfrm rot="5400000">
            <a:off x="4074029" y="187561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0"/>
          <p:cNvSpPr/>
          <p:nvPr/>
        </p:nvSpPr>
        <p:spPr>
          <a:xfrm rot="10800000">
            <a:off x="4074029" y="2051233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0"/>
          <p:cNvSpPr/>
          <p:nvPr/>
        </p:nvSpPr>
        <p:spPr>
          <a:xfrm rot="-5400000">
            <a:off x="3899775" y="2051233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30"/>
          <p:cNvSpPr/>
          <p:nvPr/>
        </p:nvSpPr>
        <p:spPr>
          <a:xfrm>
            <a:off x="4456250" y="2379805"/>
            <a:ext cx="321776" cy="44220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arlow"/>
              </a:rPr>
              <a:t>S</a:t>
            </a:r>
          </a:p>
        </p:txBody>
      </p:sp>
      <p:sp>
        <p:nvSpPr>
          <p:cNvPr id="1016" name="Google Shape;1016;p30"/>
          <p:cNvSpPr/>
          <p:nvPr/>
        </p:nvSpPr>
        <p:spPr>
          <a:xfrm>
            <a:off x="5471870" y="2387524"/>
            <a:ext cx="513236" cy="4323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arlow"/>
              </a:rPr>
              <a:t>W</a:t>
            </a:r>
          </a:p>
        </p:txBody>
      </p:sp>
      <p:sp>
        <p:nvSpPr>
          <p:cNvPr id="1017" name="Google Shape;1017;p30"/>
          <p:cNvSpPr/>
          <p:nvPr/>
        </p:nvSpPr>
        <p:spPr>
          <a:xfrm>
            <a:off x="4421663" y="3486180"/>
            <a:ext cx="325482" cy="4440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arlow"/>
              </a:rPr>
              <a:t>O</a:t>
            </a:r>
          </a:p>
        </p:txBody>
      </p:sp>
      <p:sp>
        <p:nvSpPr>
          <p:cNvPr id="1018" name="Google Shape;1018;p30"/>
          <p:cNvSpPr/>
          <p:nvPr/>
        </p:nvSpPr>
        <p:spPr>
          <a:xfrm>
            <a:off x="5586129" y="3493899"/>
            <a:ext cx="326099" cy="4323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arlow"/>
              </a:rPr>
              <a:t>T</a:t>
            </a:r>
          </a:p>
        </p:txBody>
      </p:sp>
      <p:grpSp>
        <p:nvGrpSpPr>
          <p:cNvPr id="1019" name="Google Shape;1019;p30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1020" name="Google Shape;1020;p30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1"/>
          <p:cNvSpPr txBox="1"/>
          <p:nvPr>
            <p:ph idx="4294967295" type="title"/>
          </p:nvPr>
        </p:nvSpPr>
        <p:spPr>
          <a:xfrm>
            <a:off x="1282075" y="0"/>
            <a:ext cx="7599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>
                <a:solidFill>
                  <a:schemeClr val="dk1"/>
                </a:solidFill>
              </a:rPr>
              <a:t>BUSINESS MODEL CANVAS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30" name="Google Shape;1030;p31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1" name="Google Shape;1031;p31"/>
          <p:cNvSpPr txBox="1"/>
          <p:nvPr/>
        </p:nvSpPr>
        <p:spPr>
          <a:xfrm>
            <a:off x="2854580" y="511750"/>
            <a:ext cx="1473900" cy="13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2" name="Google Shape;1032;p31"/>
          <p:cNvSpPr txBox="1"/>
          <p:nvPr/>
        </p:nvSpPr>
        <p:spPr>
          <a:xfrm>
            <a:off x="2854580" y="1897350"/>
            <a:ext cx="1473900" cy="13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3" name="Google Shape;1033;p31"/>
          <p:cNvSpPr txBox="1"/>
          <p:nvPr/>
        </p:nvSpPr>
        <p:spPr>
          <a:xfrm>
            <a:off x="4328535" y="511750"/>
            <a:ext cx="1473900" cy="277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4" name="Google Shape;1034;p31"/>
          <p:cNvSpPr txBox="1"/>
          <p:nvPr/>
        </p:nvSpPr>
        <p:spPr>
          <a:xfrm>
            <a:off x="5802489" y="511750"/>
            <a:ext cx="1473900" cy="13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5" name="Google Shape;1035;p31"/>
          <p:cNvSpPr txBox="1"/>
          <p:nvPr/>
        </p:nvSpPr>
        <p:spPr>
          <a:xfrm>
            <a:off x="5802489" y="1897350"/>
            <a:ext cx="1473900" cy="13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6" name="Google Shape;1036;p31"/>
          <p:cNvSpPr txBox="1"/>
          <p:nvPr/>
        </p:nvSpPr>
        <p:spPr>
          <a:xfrm>
            <a:off x="7276444" y="511750"/>
            <a:ext cx="1473900" cy="277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7" name="Google Shape;1037;p31"/>
          <p:cNvSpPr txBox="1"/>
          <p:nvPr/>
        </p:nvSpPr>
        <p:spPr>
          <a:xfrm>
            <a:off x="1380625" y="511750"/>
            <a:ext cx="1473900" cy="277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8" name="Google Shape;1038;p31"/>
          <p:cNvSpPr txBox="1"/>
          <p:nvPr/>
        </p:nvSpPr>
        <p:spPr>
          <a:xfrm>
            <a:off x="1380625" y="3282951"/>
            <a:ext cx="3684600" cy="10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9" name="Google Shape;1039;p31"/>
          <p:cNvSpPr txBox="1"/>
          <p:nvPr/>
        </p:nvSpPr>
        <p:spPr>
          <a:xfrm>
            <a:off x="5065512" y="3282951"/>
            <a:ext cx="3684600" cy="107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1" i="0" sz="9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0" name="Google Shape;1040;p31"/>
          <p:cNvSpPr/>
          <p:nvPr/>
        </p:nvSpPr>
        <p:spPr>
          <a:xfrm>
            <a:off x="4815772" y="3349166"/>
            <a:ext cx="184567" cy="186486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31"/>
          <p:cNvSpPr/>
          <p:nvPr/>
        </p:nvSpPr>
        <p:spPr>
          <a:xfrm>
            <a:off x="7027127" y="578027"/>
            <a:ext cx="184017" cy="167891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31"/>
          <p:cNvSpPr/>
          <p:nvPr/>
        </p:nvSpPr>
        <p:spPr>
          <a:xfrm>
            <a:off x="2612269" y="577951"/>
            <a:ext cx="177033" cy="17991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31"/>
          <p:cNvSpPr/>
          <p:nvPr/>
        </p:nvSpPr>
        <p:spPr>
          <a:xfrm>
            <a:off x="8516801" y="578025"/>
            <a:ext cx="168419" cy="180463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4" name="Google Shape;1044;p31"/>
          <p:cNvGrpSpPr/>
          <p:nvPr/>
        </p:nvGrpSpPr>
        <p:grpSpPr>
          <a:xfrm>
            <a:off x="8476951" y="3349016"/>
            <a:ext cx="199614" cy="148748"/>
            <a:chOff x="8476951" y="3349016"/>
            <a:chExt cx="199614" cy="148748"/>
          </a:xfrm>
        </p:grpSpPr>
        <p:sp>
          <p:nvSpPr>
            <p:cNvPr id="1045" name="Google Shape;1045;p31"/>
            <p:cNvSpPr/>
            <p:nvPr/>
          </p:nvSpPr>
          <p:spPr>
            <a:xfrm>
              <a:off x="8476951" y="3349016"/>
              <a:ext cx="199614" cy="148748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8490942" y="3360771"/>
              <a:ext cx="171636" cy="111569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7" name="Google Shape;1047;p31"/>
          <p:cNvSpPr/>
          <p:nvPr/>
        </p:nvSpPr>
        <p:spPr>
          <a:xfrm>
            <a:off x="4084199" y="577966"/>
            <a:ext cx="179170" cy="182109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8" name="Google Shape;1048;p31"/>
          <p:cNvGrpSpPr/>
          <p:nvPr/>
        </p:nvGrpSpPr>
        <p:grpSpPr>
          <a:xfrm>
            <a:off x="5576424" y="577967"/>
            <a:ext cx="160885" cy="208357"/>
            <a:chOff x="5576424" y="577967"/>
            <a:chExt cx="160885" cy="208357"/>
          </a:xfrm>
        </p:grpSpPr>
        <p:sp>
          <p:nvSpPr>
            <p:cNvPr id="1049" name="Google Shape;1049;p31"/>
            <p:cNvSpPr/>
            <p:nvPr/>
          </p:nvSpPr>
          <p:spPr>
            <a:xfrm>
              <a:off x="5576424" y="577967"/>
              <a:ext cx="160885" cy="208350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585028" y="690898"/>
              <a:ext cx="50052" cy="95426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5678670" y="690898"/>
              <a:ext cx="50041" cy="95426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31"/>
          <p:cNvGrpSpPr/>
          <p:nvPr/>
        </p:nvGrpSpPr>
        <p:grpSpPr>
          <a:xfrm>
            <a:off x="4014253" y="1963409"/>
            <a:ext cx="242150" cy="223673"/>
            <a:chOff x="4014253" y="1963409"/>
            <a:chExt cx="242150" cy="223673"/>
          </a:xfrm>
        </p:grpSpPr>
        <p:sp>
          <p:nvSpPr>
            <p:cNvPr id="1053" name="Google Shape;1053;p31"/>
            <p:cNvSpPr/>
            <p:nvPr/>
          </p:nvSpPr>
          <p:spPr>
            <a:xfrm>
              <a:off x="4137750" y="2086181"/>
              <a:ext cx="93903" cy="100901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4038743" y="2085913"/>
              <a:ext cx="93628" cy="101169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4044659" y="1963409"/>
              <a:ext cx="181329" cy="105826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4014253" y="2019735"/>
              <a:ext cx="121077" cy="101449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4135337" y="2019735"/>
              <a:ext cx="121066" cy="101449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31"/>
          <p:cNvGrpSpPr/>
          <p:nvPr/>
        </p:nvGrpSpPr>
        <p:grpSpPr>
          <a:xfrm>
            <a:off x="6961974" y="1964720"/>
            <a:ext cx="237850" cy="231870"/>
            <a:chOff x="6961974" y="1964720"/>
            <a:chExt cx="237850" cy="231870"/>
          </a:xfrm>
        </p:grpSpPr>
        <p:sp>
          <p:nvSpPr>
            <p:cNvPr id="1059" name="Google Shape;1059;p31"/>
            <p:cNvSpPr/>
            <p:nvPr/>
          </p:nvSpPr>
          <p:spPr>
            <a:xfrm>
              <a:off x="7109146" y="1964720"/>
              <a:ext cx="71036" cy="79843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7001523" y="1976476"/>
              <a:ext cx="56507" cy="66454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6961974" y="2091042"/>
              <a:ext cx="79363" cy="48956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7059097" y="2124953"/>
              <a:ext cx="39291" cy="71637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7128513" y="2069994"/>
              <a:ext cx="71311" cy="40201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7040809" y="2034985"/>
              <a:ext cx="83406" cy="85048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2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070" name="Google Shape;1070;p32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1" name="Google Shape;1071;p32"/>
          <p:cNvGrpSpPr/>
          <p:nvPr/>
        </p:nvGrpSpPr>
        <p:grpSpPr>
          <a:xfrm>
            <a:off x="1826342" y="1413043"/>
            <a:ext cx="3608219" cy="3243853"/>
            <a:chOff x="3778727" y="4460423"/>
            <a:chExt cx="720160" cy="647437"/>
          </a:xfrm>
        </p:grpSpPr>
        <p:sp>
          <p:nvSpPr>
            <p:cNvPr id="1072" name="Google Shape;1072;p32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200" u="none" cap="none" strike="noStrik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079" name="Google Shape;1079;p32"/>
          <p:cNvCxnSpPr/>
          <p:nvPr/>
        </p:nvCxnSpPr>
        <p:spPr>
          <a:xfrm>
            <a:off x="5354600" y="1950075"/>
            <a:ext cx="105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0" name="Google Shape;1080;p32"/>
          <p:cNvSpPr txBox="1"/>
          <p:nvPr/>
        </p:nvSpPr>
        <p:spPr>
          <a:xfrm>
            <a:off x="6473100" y="1778025"/>
            <a:ext cx="2277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0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81" name="Google Shape;1081;p32"/>
          <p:cNvCxnSpPr/>
          <p:nvPr/>
        </p:nvCxnSpPr>
        <p:spPr>
          <a:xfrm>
            <a:off x="5198925" y="2431700"/>
            <a:ext cx="1212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2" name="Google Shape;1082;p32"/>
          <p:cNvSpPr txBox="1"/>
          <p:nvPr/>
        </p:nvSpPr>
        <p:spPr>
          <a:xfrm>
            <a:off x="6473100" y="2259640"/>
            <a:ext cx="2277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0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83" name="Google Shape;1083;p32"/>
          <p:cNvCxnSpPr/>
          <p:nvPr/>
        </p:nvCxnSpPr>
        <p:spPr>
          <a:xfrm>
            <a:off x="4977700" y="2913325"/>
            <a:ext cx="1433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4" name="Google Shape;1084;p32"/>
          <p:cNvSpPr txBox="1"/>
          <p:nvPr/>
        </p:nvSpPr>
        <p:spPr>
          <a:xfrm>
            <a:off x="6473100" y="2741255"/>
            <a:ext cx="2277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0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85" name="Google Shape;1085;p32"/>
          <p:cNvCxnSpPr/>
          <p:nvPr/>
        </p:nvCxnSpPr>
        <p:spPr>
          <a:xfrm>
            <a:off x="4789250" y="3394925"/>
            <a:ext cx="1622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6" name="Google Shape;1086;p32"/>
          <p:cNvSpPr txBox="1"/>
          <p:nvPr/>
        </p:nvSpPr>
        <p:spPr>
          <a:xfrm>
            <a:off x="6473100" y="3222870"/>
            <a:ext cx="2277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0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87" name="Google Shape;1087;p32"/>
          <p:cNvCxnSpPr/>
          <p:nvPr/>
        </p:nvCxnSpPr>
        <p:spPr>
          <a:xfrm>
            <a:off x="4584400" y="3876550"/>
            <a:ext cx="1827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8" name="Google Shape;1088;p32"/>
          <p:cNvSpPr txBox="1"/>
          <p:nvPr/>
        </p:nvSpPr>
        <p:spPr>
          <a:xfrm>
            <a:off x="6473100" y="3704485"/>
            <a:ext cx="2277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0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89" name="Google Shape;1089;p32"/>
          <p:cNvCxnSpPr/>
          <p:nvPr/>
        </p:nvCxnSpPr>
        <p:spPr>
          <a:xfrm>
            <a:off x="4371375" y="4358150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90" name="Google Shape;1090;p32"/>
          <p:cNvSpPr txBox="1"/>
          <p:nvPr/>
        </p:nvSpPr>
        <p:spPr>
          <a:xfrm>
            <a:off x="6473100" y="4186100"/>
            <a:ext cx="2277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b="0" i="0" sz="1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91" name="Google Shape;1091;p32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1092" name="Google Shape;1092;p32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6dfb7e1e3_0_2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61" name="Google Shape;161;g226dfb7e1e3_0_2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2" name="Google Shape;162;g226dfb7e1e3_0_25"/>
          <p:cNvGrpSpPr/>
          <p:nvPr/>
        </p:nvGrpSpPr>
        <p:grpSpPr>
          <a:xfrm>
            <a:off x="8192079" y="607094"/>
            <a:ext cx="320958" cy="379470"/>
            <a:chOff x="4636075" y="261925"/>
            <a:chExt cx="401800" cy="475050"/>
          </a:xfrm>
        </p:grpSpPr>
        <p:sp>
          <p:nvSpPr>
            <p:cNvPr id="163" name="Google Shape;163;g226dfb7e1e3_0_25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26dfb7e1e3_0_25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26dfb7e1e3_0_25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26dfb7e1e3_0_25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g226dfb7e1e3_0_25"/>
          <p:cNvGrpSpPr/>
          <p:nvPr/>
        </p:nvGrpSpPr>
        <p:grpSpPr>
          <a:xfrm>
            <a:off x="5984211" y="1799375"/>
            <a:ext cx="2766540" cy="2785550"/>
            <a:chOff x="5632317" y="1189775"/>
            <a:chExt cx="3305700" cy="2785550"/>
          </a:xfrm>
        </p:grpSpPr>
        <p:sp>
          <p:nvSpPr>
            <p:cNvPr id="168" name="Google Shape;168;g226dfb7e1e3_0_25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Providing recommendation to the problem with the model</a:t>
              </a:r>
              <a:endParaRPr b="1" i="0" sz="12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9" name="Google Shape;169;g226dfb7e1e3_0_25"/>
            <p:cNvSpPr txBox="1"/>
            <p:nvPr/>
          </p:nvSpPr>
          <p:spPr>
            <a:xfrm>
              <a:off x="616707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Made </a:t>
              </a:r>
              <a:r>
                <a:rPr b="1"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customised Predictions</a:t>
              </a: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Data-Driven Recommendations will be provided</a:t>
              </a:r>
              <a:endParaRPr b="0"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70" name="Google Shape;170;g226dfb7e1e3_0_25"/>
          <p:cNvGrpSpPr/>
          <p:nvPr/>
        </p:nvGrpSpPr>
        <p:grpSpPr>
          <a:xfrm>
            <a:off x="1270524" y="1799589"/>
            <a:ext cx="2968401" cy="2785336"/>
            <a:chOff x="0" y="1189989"/>
            <a:chExt cx="3546900" cy="2785336"/>
          </a:xfrm>
        </p:grpSpPr>
        <p:sp>
          <p:nvSpPr>
            <p:cNvPr id="171" name="Google Shape;171;g226dfb7e1e3_0_2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Produce a model with the data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" name="Google Shape;172;g226dfb7e1e3_0_25"/>
            <p:cNvSpPr txBox="1"/>
            <p:nvPr/>
          </p:nvSpPr>
          <p:spPr>
            <a:xfrm>
              <a:off x="65536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Construct Model  </a:t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b="1"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Linear, Ridge, and Lasso Regression models</a:t>
              </a: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Optimise models</a:t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73" name="Google Shape;173;g226dfb7e1e3_0_25"/>
          <p:cNvGrpSpPr/>
          <p:nvPr/>
        </p:nvGrpSpPr>
        <p:grpSpPr>
          <a:xfrm>
            <a:off x="3734528" y="1799375"/>
            <a:ext cx="2766540" cy="2785550"/>
            <a:chOff x="2944204" y="1189775"/>
            <a:chExt cx="3305700" cy="2785550"/>
          </a:xfrm>
        </p:grpSpPr>
        <p:sp>
          <p:nvSpPr>
            <p:cNvPr id="174" name="Google Shape;174;g226dfb7e1e3_0_25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Evaluate the model</a:t>
              </a:r>
              <a:endParaRPr b="1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5" name="Google Shape;175;g226dfb7e1e3_0_25"/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Evaluate models with Cross Validation, RMSE and R Squared</a:t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Barlow"/>
                <a:buChar char="●"/>
              </a:pP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Best model among the </a:t>
              </a:r>
              <a:r>
                <a:rPr b="1"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9</a:t>
              </a:r>
              <a:r>
                <a:rPr lang="en" sz="10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 are deployed</a:t>
              </a:r>
              <a:endParaRPr i="0" sz="10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3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102" name="Google Shape;1102;p33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3" name="Google Shape;1103;p33"/>
          <p:cNvPicPr preferRelativeResize="0"/>
          <p:nvPr/>
        </p:nvPicPr>
        <p:blipFill rotWithShape="1">
          <a:blip r:embed="rId3">
            <a:alphaModFix/>
          </a:blip>
          <a:srcRect b="9811" l="19633" r="0" t="9820"/>
          <a:stretch/>
        </p:blipFill>
        <p:spPr>
          <a:xfrm>
            <a:off x="1676600" y="1843475"/>
            <a:ext cx="1417200" cy="141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4" name="Google Shape;1104;p33"/>
          <p:cNvSpPr txBox="1"/>
          <p:nvPr/>
        </p:nvSpPr>
        <p:spPr>
          <a:xfrm>
            <a:off x="1681382" y="3384170"/>
            <a:ext cx="14172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05" name="Google Shape;110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0550" y="1843475"/>
            <a:ext cx="1417200" cy="141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6" name="Google Shape;1106;p33"/>
          <p:cNvSpPr txBox="1"/>
          <p:nvPr/>
        </p:nvSpPr>
        <p:spPr>
          <a:xfrm>
            <a:off x="3565332" y="3384170"/>
            <a:ext cx="14172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07" name="Google Shape;1107;p33"/>
          <p:cNvPicPr preferRelativeResize="0"/>
          <p:nvPr/>
        </p:nvPicPr>
        <p:blipFill rotWithShape="1">
          <a:blip r:embed="rId5">
            <a:alphaModFix/>
          </a:blip>
          <a:srcRect b="24939" l="47271" r="0" t="22330"/>
          <a:stretch/>
        </p:blipFill>
        <p:spPr>
          <a:xfrm>
            <a:off x="5444499" y="1843475"/>
            <a:ext cx="1417200" cy="141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8" name="Google Shape;1108;p33"/>
          <p:cNvSpPr txBox="1"/>
          <p:nvPr/>
        </p:nvSpPr>
        <p:spPr>
          <a:xfrm>
            <a:off x="5449281" y="3384170"/>
            <a:ext cx="14172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09" name="Google Shape;1109;p33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7328448" y="1843475"/>
            <a:ext cx="1417200" cy="141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0" name="Google Shape;1110;p33"/>
          <p:cNvSpPr txBox="1"/>
          <p:nvPr/>
        </p:nvSpPr>
        <p:spPr>
          <a:xfrm>
            <a:off x="7333230" y="3384170"/>
            <a:ext cx="14172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1" name="Google Shape;1111;p33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1112" name="Google Shape;1112;p33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4"/>
          <p:cNvSpPr txBox="1"/>
          <p:nvPr>
            <p:ph idx="4294967295" type="title"/>
          </p:nvPr>
        </p:nvSpPr>
        <p:spPr>
          <a:xfrm>
            <a:off x="1266900" y="0"/>
            <a:ext cx="7410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>
                <a:solidFill>
                  <a:schemeClr val="dk1"/>
                </a:solidFill>
              </a:rPr>
              <a:t>COMPETITOR MATRIX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22" name="Google Shape;1122;p34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23" name="Google Shape;1123;p34"/>
          <p:cNvGrpSpPr/>
          <p:nvPr/>
        </p:nvGrpSpPr>
        <p:grpSpPr>
          <a:xfrm>
            <a:off x="1413521" y="-2905150"/>
            <a:ext cx="7282200" cy="10704452"/>
            <a:chOff x="1413521" y="-2905150"/>
            <a:chExt cx="7282200" cy="10704452"/>
          </a:xfrm>
        </p:grpSpPr>
        <p:sp>
          <p:nvSpPr>
            <p:cNvPr id="1124" name="Google Shape;1124;p34"/>
            <p:cNvSpPr/>
            <p:nvPr/>
          </p:nvSpPr>
          <p:spPr>
            <a:xfrm>
              <a:off x="1413521" y="580394"/>
              <a:ext cx="7282200" cy="3733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5" name="Google Shape;1125;p34"/>
            <p:cNvCxnSpPr/>
            <p:nvPr/>
          </p:nvCxnSpPr>
          <p:spPr>
            <a:xfrm>
              <a:off x="1565241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6" name="Google Shape;1126;p34"/>
            <p:cNvCxnSpPr/>
            <p:nvPr/>
          </p:nvCxnSpPr>
          <p:spPr>
            <a:xfrm>
              <a:off x="1716951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7" name="Google Shape;1127;p34"/>
            <p:cNvCxnSpPr/>
            <p:nvPr/>
          </p:nvCxnSpPr>
          <p:spPr>
            <a:xfrm>
              <a:off x="1868661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8" name="Google Shape;1128;p34"/>
            <p:cNvCxnSpPr/>
            <p:nvPr/>
          </p:nvCxnSpPr>
          <p:spPr>
            <a:xfrm>
              <a:off x="2020370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9" name="Google Shape;1129;p34"/>
            <p:cNvCxnSpPr/>
            <p:nvPr/>
          </p:nvCxnSpPr>
          <p:spPr>
            <a:xfrm>
              <a:off x="2172080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0" name="Google Shape;1130;p34"/>
            <p:cNvCxnSpPr/>
            <p:nvPr/>
          </p:nvCxnSpPr>
          <p:spPr>
            <a:xfrm>
              <a:off x="2323790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1" name="Google Shape;1131;p34"/>
            <p:cNvCxnSpPr/>
            <p:nvPr/>
          </p:nvCxnSpPr>
          <p:spPr>
            <a:xfrm>
              <a:off x="2475499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2" name="Google Shape;1132;p34"/>
            <p:cNvCxnSpPr/>
            <p:nvPr/>
          </p:nvCxnSpPr>
          <p:spPr>
            <a:xfrm>
              <a:off x="2627209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3" name="Google Shape;1133;p34"/>
            <p:cNvCxnSpPr/>
            <p:nvPr/>
          </p:nvCxnSpPr>
          <p:spPr>
            <a:xfrm>
              <a:off x="2778919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4" name="Google Shape;1134;p34"/>
            <p:cNvCxnSpPr/>
            <p:nvPr/>
          </p:nvCxnSpPr>
          <p:spPr>
            <a:xfrm>
              <a:off x="2930628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5" name="Google Shape;1135;p34"/>
            <p:cNvCxnSpPr/>
            <p:nvPr/>
          </p:nvCxnSpPr>
          <p:spPr>
            <a:xfrm>
              <a:off x="3082338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6" name="Google Shape;1136;p34"/>
            <p:cNvCxnSpPr/>
            <p:nvPr/>
          </p:nvCxnSpPr>
          <p:spPr>
            <a:xfrm>
              <a:off x="3234048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7" name="Google Shape;1137;p34"/>
            <p:cNvCxnSpPr/>
            <p:nvPr/>
          </p:nvCxnSpPr>
          <p:spPr>
            <a:xfrm>
              <a:off x="3385757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8" name="Google Shape;1138;p34"/>
            <p:cNvCxnSpPr/>
            <p:nvPr/>
          </p:nvCxnSpPr>
          <p:spPr>
            <a:xfrm>
              <a:off x="3537467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9" name="Google Shape;1139;p34"/>
            <p:cNvCxnSpPr/>
            <p:nvPr/>
          </p:nvCxnSpPr>
          <p:spPr>
            <a:xfrm>
              <a:off x="3689177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0" name="Google Shape;1140;p34"/>
            <p:cNvCxnSpPr/>
            <p:nvPr/>
          </p:nvCxnSpPr>
          <p:spPr>
            <a:xfrm>
              <a:off x="3840886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1" name="Google Shape;1141;p34"/>
            <p:cNvCxnSpPr/>
            <p:nvPr/>
          </p:nvCxnSpPr>
          <p:spPr>
            <a:xfrm>
              <a:off x="3992596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2" name="Google Shape;1142;p34"/>
            <p:cNvCxnSpPr/>
            <p:nvPr/>
          </p:nvCxnSpPr>
          <p:spPr>
            <a:xfrm>
              <a:off x="4144306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3" name="Google Shape;1143;p34"/>
            <p:cNvCxnSpPr/>
            <p:nvPr/>
          </p:nvCxnSpPr>
          <p:spPr>
            <a:xfrm>
              <a:off x="4296016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4" name="Google Shape;1144;p34"/>
            <p:cNvCxnSpPr/>
            <p:nvPr/>
          </p:nvCxnSpPr>
          <p:spPr>
            <a:xfrm>
              <a:off x="4447725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5" name="Google Shape;1145;p34"/>
            <p:cNvCxnSpPr/>
            <p:nvPr/>
          </p:nvCxnSpPr>
          <p:spPr>
            <a:xfrm>
              <a:off x="4599435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6" name="Google Shape;1146;p34"/>
            <p:cNvCxnSpPr/>
            <p:nvPr/>
          </p:nvCxnSpPr>
          <p:spPr>
            <a:xfrm>
              <a:off x="4751145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7" name="Google Shape;1147;p34"/>
            <p:cNvCxnSpPr/>
            <p:nvPr/>
          </p:nvCxnSpPr>
          <p:spPr>
            <a:xfrm>
              <a:off x="4902854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8" name="Google Shape;1148;p34"/>
            <p:cNvCxnSpPr/>
            <p:nvPr/>
          </p:nvCxnSpPr>
          <p:spPr>
            <a:xfrm>
              <a:off x="5206296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9" name="Google Shape;1149;p34"/>
            <p:cNvCxnSpPr/>
            <p:nvPr/>
          </p:nvCxnSpPr>
          <p:spPr>
            <a:xfrm>
              <a:off x="5358005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0" name="Google Shape;1150;p34"/>
            <p:cNvCxnSpPr/>
            <p:nvPr/>
          </p:nvCxnSpPr>
          <p:spPr>
            <a:xfrm>
              <a:off x="5509715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1" name="Google Shape;1151;p34"/>
            <p:cNvCxnSpPr/>
            <p:nvPr/>
          </p:nvCxnSpPr>
          <p:spPr>
            <a:xfrm>
              <a:off x="5661425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2" name="Google Shape;1152;p34"/>
            <p:cNvCxnSpPr/>
            <p:nvPr/>
          </p:nvCxnSpPr>
          <p:spPr>
            <a:xfrm>
              <a:off x="5813134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3" name="Google Shape;1153;p34"/>
            <p:cNvCxnSpPr/>
            <p:nvPr/>
          </p:nvCxnSpPr>
          <p:spPr>
            <a:xfrm>
              <a:off x="5964844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4" name="Google Shape;1154;p34"/>
            <p:cNvCxnSpPr/>
            <p:nvPr/>
          </p:nvCxnSpPr>
          <p:spPr>
            <a:xfrm>
              <a:off x="6116554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5" name="Google Shape;1155;p34"/>
            <p:cNvCxnSpPr/>
            <p:nvPr/>
          </p:nvCxnSpPr>
          <p:spPr>
            <a:xfrm>
              <a:off x="6268264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6" name="Google Shape;1156;p34"/>
            <p:cNvCxnSpPr/>
            <p:nvPr/>
          </p:nvCxnSpPr>
          <p:spPr>
            <a:xfrm>
              <a:off x="6419973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7" name="Google Shape;1157;p34"/>
            <p:cNvCxnSpPr/>
            <p:nvPr/>
          </p:nvCxnSpPr>
          <p:spPr>
            <a:xfrm>
              <a:off x="6571683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8" name="Google Shape;1158;p34"/>
            <p:cNvCxnSpPr/>
            <p:nvPr/>
          </p:nvCxnSpPr>
          <p:spPr>
            <a:xfrm>
              <a:off x="6723393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9" name="Google Shape;1159;p34"/>
            <p:cNvCxnSpPr/>
            <p:nvPr/>
          </p:nvCxnSpPr>
          <p:spPr>
            <a:xfrm>
              <a:off x="6875102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0" name="Google Shape;1160;p34"/>
            <p:cNvCxnSpPr/>
            <p:nvPr/>
          </p:nvCxnSpPr>
          <p:spPr>
            <a:xfrm>
              <a:off x="7026812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1" name="Google Shape;1161;p34"/>
            <p:cNvCxnSpPr/>
            <p:nvPr/>
          </p:nvCxnSpPr>
          <p:spPr>
            <a:xfrm>
              <a:off x="7178522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2" name="Google Shape;1162;p34"/>
            <p:cNvCxnSpPr/>
            <p:nvPr/>
          </p:nvCxnSpPr>
          <p:spPr>
            <a:xfrm>
              <a:off x="7330231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3" name="Google Shape;1163;p34"/>
            <p:cNvCxnSpPr/>
            <p:nvPr/>
          </p:nvCxnSpPr>
          <p:spPr>
            <a:xfrm>
              <a:off x="7481941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4" name="Google Shape;1164;p34"/>
            <p:cNvCxnSpPr/>
            <p:nvPr/>
          </p:nvCxnSpPr>
          <p:spPr>
            <a:xfrm>
              <a:off x="7633651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5" name="Google Shape;1165;p34"/>
            <p:cNvCxnSpPr/>
            <p:nvPr/>
          </p:nvCxnSpPr>
          <p:spPr>
            <a:xfrm>
              <a:off x="7785360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6" name="Google Shape;1166;p34"/>
            <p:cNvCxnSpPr/>
            <p:nvPr/>
          </p:nvCxnSpPr>
          <p:spPr>
            <a:xfrm>
              <a:off x="7937070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7" name="Google Shape;1167;p34"/>
            <p:cNvCxnSpPr/>
            <p:nvPr/>
          </p:nvCxnSpPr>
          <p:spPr>
            <a:xfrm>
              <a:off x="8088780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8" name="Google Shape;1168;p34"/>
            <p:cNvCxnSpPr/>
            <p:nvPr/>
          </p:nvCxnSpPr>
          <p:spPr>
            <a:xfrm>
              <a:off x="8240489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9" name="Google Shape;1169;p34"/>
            <p:cNvCxnSpPr/>
            <p:nvPr/>
          </p:nvCxnSpPr>
          <p:spPr>
            <a:xfrm>
              <a:off x="8392199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0" name="Google Shape;1170;p34"/>
            <p:cNvCxnSpPr/>
            <p:nvPr/>
          </p:nvCxnSpPr>
          <p:spPr>
            <a:xfrm>
              <a:off x="8543909" y="580404"/>
              <a:ext cx="0" cy="373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1" name="Google Shape;1171;p34"/>
            <p:cNvCxnSpPr/>
            <p:nvPr/>
          </p:nvCxnSpPr>
          <p:spPr>
            <a:xfrm>
              <a:off x="5054451" y="-2905150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2" name="Google Shape;1172;p34"/>
            <p:cNvCxnSpPr/>
            <p:nvPr/>
          </p:nvCxnSpPr>
          <p:spPr>
            <a:xfrm>
              <a:off x="5054451" y="-2749593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3" name="Google Shape;1173;p34"/>
            <p:cNvCxnSpPr/>
            <p:nvPr/>
          </p:nvCxnSpPr>
          <p:spPr>
            <a:xfrm>
              <a:off x="5054451" y="-2594036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4" name="Google Shape;1174;p34"/>
            <p:cNvCxnSpPr/>
            <p:nvPr/>
          </p:nvCxnSpPr>
          <p:spPr>
            <a:xfrm>
              <a:off x="5054451" y="-2438479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5" name="Google Shape;1175;p34"/>
            <p:cNvCxnSpPr/>
            <p:nvPr/>
          </p:nvCxnSpPr>
          <p:spPr>
            <a:xfrm>
              <a:off x="5054451" y="-2282922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6" name="Google Shape;1176;p34"/>
            <p:cNvCxnSpPr/>
            <p:nvPr/>
          </p:nvCxnSpPr>
          <p:spPr>
            <a:xfrm>
              <a:off x="5054451" y="-2127366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7" name="Google Shape;1177;p34"/>
            <p:cNvCxnSpPr/>
            <p:nvPr/>
          </p:nvCxnSpPr>
          <p:spPr>
            <a:xfrm>
              <a:off x="5054451" y="-1971809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8" name="Google Shape;1178;p34"/>
            <p:cNvCxnSpPr/>
            <p:nvPr/>
          </p:nvCxnSpPr>
          <p:spPr>
            <a:xfrm>
              <a:off x="5054451" y="-1816252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9" name="Google Shape;1179;p34"/>
            <p:cNvCxnSpPr/>
            <p:nvPr/>
          </p:nvCxnSpPr>
          <p:spPr>
            <a:xfrm>
              <a:off x="5054451" y="-1660695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0" name="Google Shape;1180;p34"/>
            <p:cNvCxnSpPr/>
            <p:nvPr/>
          </p:nvCxnSpPr>
          <p:spPr>
            <a:xfrm>
              <a:off x="5054451" y="-1505138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1" name="Google Shape;1181;p34"/>
            <p:cNvCxnSpPr/>
            <p:nvPr/>
          </p:nvCxnSpPr>
          <p:spPr>
            <a:xfrm>
              <a:off x="5054451" y="-1349581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2" name="Google Shape;1182;p34"/>
            <p:cNvCxnSpPr/>
            <p:nvPr/>
          </p:nvCxnSpPr>
          <p:spPr>
            <a:xfrm>
              <a:off x="5054451" y="-1038467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3" name="Google Shape;1183;p34"/>
            <p:cNvCxnSpPr/>
            <p:nvPr/>
          </p:nvCxnSpPr>
          <p:spPr>
            <a:xfrm>
              <a:off x="5054451" y="-882910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4" name="Google Shape;1184;p34"/>
            <p:cNvCxnSpPr/>
            <p:nvPr/>
          </p:nvCxnSpPr>
          <p:spPr>
            <a:xfrm>
              <a:off x="5054451" y="-727354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5" name="Google Shape;1185;p34"/>
            <p:cNvCxnSpPr/>
            <p:nvPr/>
          </p:nvCxnSpPr>
          <p:spPr>
            <a:xfrm>
              <a:off x="5054451" y="-571797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6" name="Google Shape;1186;p34"/>
            <p:cNvCxnSpPr/>
            <p:nvPr/>
          </p:nvCxnSpPr>
          <p:spPr>
            <a:xfrm>
              <a:off x="5054451" y="-416240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7" name="Google Shape;1187;p34"/>
            <p:cNvCxnSpPr/>
            <p:nvPr/>
          </p:nvCxnSpPr>
          <p:spPr>
            <a:xfrm>
              <a:off x="5054451" y="-260683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8" name="Google Shape;1188;p34"/>
            <p:cNvCxnSpPr/>
            <p:nvPr/>
          </p:nvCxnSpPr>
          <p:spPr>
            <a:xfrm>
              <a:off x="5054451" y="-105126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9" name="Google Shape;1189;p34"/>
            <p:cNvCxnSpPr/>
            <p:nvPr/>
          </p:nvCxnSpPr>
          <p:spPr>
            <a:xfrm>
              <a:off x="5054451" y="50431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0" name="Google Shape;1190;p34"/>
            <p:cNvCxnSpPr/>
            <p:nvPr/>
          </p:nvCxnSpPr>
          <p:spPr>
            <a:xfrm>
              <a:off x="5054451" y="205988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1" name="Google Shape;1191;p34"/>
            <p:cNvCxnSpPr/>
            <p:nvPr/>
          </p:nvCxnSpPr>
          <p:spPr>
            <a:xfrm>
              <a:off x="5054451" y="361545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2" name="Google Shape;1192;p34"/>
            <p:cNvCxnSpPr/>
            <p:nvPr/>
          </p:nvCxnSpPr>
          <p:spPr>
            <a:xfrm>
              <a:off x="5054451" y="517102"/>
              <a:ext cx="0" cy="7282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93" name="Google Shape;1193;p34"/>
          <p:cNvCxnSpPr/>
          <p:nvPr/>
        </p:nvCxnSpPr>
        <p:spPr>
          <a:xfrm>
            <a:off x="5054553" y="580394"/>
            <a:ext cx="0" cy="3733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1194" name="Google Shape;1194;p34"/>
          <p:cNvCxnSpPr/>
          <p:nvPr/>
        </p:nvCxnSpPr>
        <p:spPr>
          <a:xfrm>
            <a:off x="1413521" y="2447083"/>
            <a:ext cx="728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195" name="Google Shape;1195;p34"/>
          <p:cNvSpPr txBox="1"/>
          <p:nvPr/>
        </p:nvSpPr>
        <p:spPr>
          <a:xfrm rot="-5400000">
            <a:off x="769650" y="2373651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6" name="Google Shape;1196;p34"/>
          <p:cNvSpPr txBox="1"/>
          <p:nvPr/>
        </p:nvSpPr>
        <p:spPr>
          <a:xfrm rot="5400000">
            <a:off x="8198300" y="2373805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7" name="Google Shape;1197;p34"/>
          <p:cNvSpPr txBox="1"/>
          <p:nvPr/>
        </p:nvSpPr>
        <p:spPr>
          <a:xfrm>
            <a:off x="4484059" y="4313750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8" name="Google Shape;1198;p34"/>
          <p:cNvSpPr txBox="1"/>
          <p:nvPr/>
        </p:nvSpPr>
        <p:spPr>
          <a:xfrm>
            <a:off x="4484014" y="433775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9" name="Google Shape;1199;p34"/>
          <p:cNvSpPr/>
          <p:nvPr/>
        </p:nvSpPr>
        <p:spPr>
          <a:xfrm>
            <a:off x="7219534" y="898972"/>
            <a:ext cx="887100" cy="88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0" name="Google Shape;1200;p34"/>
          <p:cNvSpPr/>
          <p:nvPr/>
        </p:nvSpPr>
        <p:spPr>
          <a:xfrm>
            <a:off x="3775881" y="1314864"/>
            <a:ext cx="777000" cy="77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1" name="Google Shape;1201;p34"/>
          <p:cNvSpPr/>
          <p:nvPr/>
        </p:nvSpPr>
        <p:spPr>
          <a:xfrm>
            <a:off x="2225810" y="3245394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2" name="Google Shape;1202;p34"/>
          <p:cNvSpPr/>
          <p:nvPr/>
        </p:nvSpPr>
        <p:spPr>
          <a:xfrm>
            <a:off x="5990268" y="2780961"/>
            <a:ext cx="648000" cy="6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3" name="Google Shape;1203;p34"/>
          <p:cNvSpPr/>
          <p:nvPr/>
        </p:nvSpPr>
        <p:spPr>
          <a:xfrm>
            <a:off x="6789252" y="3180864"/>
            <a:ext cx="777000" cy="77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4" name="Google Shape;1204;p34"/>
          <p:cNvSpPr/>
          <p:nvPr/>
        </p:nvSpPr>
        <p:spPr>
          <a:xfrm>
            <a:off x="5229158" y="666911"/>
            <a:ext cx="648000" cy="6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5" name="Google Shape;1205;p34"/>
          <p:cNvSpPr/>
          <p:nvPr/>
        </p:nvSpPr>
        <p:spPr>
          <a:xfrm>
            <a:off x="1987518" y="1006499"/>
            <a:ext cx="414300" cy="41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b="0" i="0" sz="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5"/>
          <p:cNvSpPr txBox="1"/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211" name="Google Shape;1211;p35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12" name="Google Shape;1212;p35"/>
          <p:cNvGraphicFramePr/>
          <p:nvPr/>
        </p:nvGraphicFramePr>
        <p:xfrm>
          <a:off x="1629175" y="15695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{AF92C991-CC5F-4572-AFCB-6EC03E7BB789}</a:tableStyleId>
              </a:tblPr>
              <a:tblGrid>
                <a:gridCol w="789200"/>
                <a:gridCol w="904575"/>
                <a:gridCol w="904575"/>
                <a:gridCol w="904575"/>
                <a:gridCol w="904575"/>
                <a:gridCol w="904575"/>
                <a:gridCol w="904575"/>
                <a:gridCol w="904575"/>
              </a:tblGrid>
              <a:tr h="2947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13" name="Google Shape;1213;p35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1214" name="Google Shape;1214;p35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000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oogle Shape;1223;p36"/>
          <p:cNvGrpSpPr/>
          <p:nvPr/>
        </p:nvGrpSpPr>
        <p:grpSpPr>
          <a:xfrm>
            <a:off x="1590622" y="439720"/>
            <a:ext cx="331662" cy="419450"/>
            <a:chOff x="584925" y="238125"/>
            <a:chExt cx="415200" cy="525100"/>
          </a:xfrm>
        </p:grpSpPr>
        <p:sp>
          <p:nvSpPr>
            <p:cNvPr id="1224" name="Google Shape;1224;p36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0" name="Google Shape;1230;p36"/>
          <p:cNvGrpSpPr/>
          <p:nvPr/>
        </p:nvGrpSpPr>
        <p:grpSpPr>
          <a:xfrm>
            <a:off x="2117351" y="500668"/>
            <a:ext cx="355087" cy="295596"/>
            <a:chOff x="1244325" y="314425"/>
            <a:chExt cx="444525" cy="370050"/>
          </a:xfrm>
        </p:grpSpPr>
        <p:sp>
          <p:nvSpPr>
            <p:cNvPr id="1231" name="Google Shape;1231;p36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3" name="Google Shape;1233;p36"/>
          <p:cNvGrpSpPr/>
          <p:nvPr/>
        </p:nvGrpSpPr>
        <p:grpSpPr>
          <a:xfrm>
            <a:off x="2663610" y="499210"/>
            <a:ext cx="339490" cy="298512"/>
            <a:chOff x="1928175" y="312600"/>
            <a:chExt cx="425000" cy="373700"/>
          </a:xfrm>
        </p:grpSpPr>
        <p:sp>
          <p:nvSpPr>
            <p:cNvPr id="1234" name="Google Shape;1234;p36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6" name="Google Shape;1236;p36"/>
          <p:cNvSpPr/>
          <p:nvPr/>
        </p:nvSpPr>
        <p:spPr>
          <a:xfrm>
            <a:off x="3232939" y="488502"/>
            <a:ext cx="278022" cy="319959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36"/>
          <p:cNvSpPr/>
          <p:nvPr/>
        </p:nvSpPr>
        <p:spPr>
          <a:xfrm>
            <a:off x="3790439" y="489481"/>
            <a:ext cx="239999" cy="31800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8" name="Google Shape;1238;p36"/>
          <p:cNvGrpSpPr/>
          <p:nvPr/>
        </p:nvGrpSpPr>
        <p:grpSpPr>
          <a:xfrm>
            <a:off x="4253602" y="483614"/>
            <a:ext cx="390214" cy="329725"/>
            <a:chOff x="3918650" y="293075"/>
            <a:chExt cx="488500" cy="412775"/>
          </a:xfrm>
        </p:grpSpPr>
        <p:sp>
          <p:nvSpPr>
            <p:cNvPr id="1239" name="Google Shape;1239;p36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36"/>
          <p:cNvGrpSpPr/>
          <p:nvPr/>
        </p:nvGrpSpPr>
        <p:grpSpPr>
          <a:xfrm>
            <a:off x="4826681" y="458731"/>
            <a:ext cx="320958" cy="379470"/>
            <a:chOff x="4636075" y="261925"/>
            <a:chExt cx="401800" cy="475050"/>
          </a:xfrm>
        </p:grpSpPr>
        <p:sp>
          <p:nvSpPr>
            <p:cNvPr id="1243" name="Google Shape;1243;p36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7" name="Google Shape;1247;p36"/>
          <p:cNvSpPr/>
          <p:nvPr/>
        </p:nvSpPr>
        <p:spPr>
          <a:xfrm>
            <a:off x="5342014" y="488003"/>
            <a:ext cx="367768" cy="320958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8" name="Google Shape;1248;p36"/>
          <p:cNvGrpSpPr/>
          <p:nvPr/>
        </p:nvGrpSpPr>
        <p:grpSpPr>
          <a:xfrm>
            <a:off x="5903104" y="490444"/>
            <a:ext cx="321916" cy="315566"/>
            <a:chOff x="5983625" y="301625"/>
            <a:chExt cx="403000" cy="395050"/>
          </a:xfrm>
        </p:grpSpPr>
        <p:sp>
          <p:nvSpPr>
            <p:cNvPr id="1249" name="Google Shape;1249;p36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6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6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6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6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9" name="Google Shape;1269;p36"/>
          <p:cNvGrpSpPr/>
          <p:nvPr/>
        </p:nvGrpSpPr>
        <p:grpSpPr>
          <a:xfrm>
            <a:off x="6443991" y="487987"/>
            <a:ext cx="317044" cy="316564"/>
            <a:chOff x="6660750" y="298550"/>
            <a:chExt cx="396900" cy="396300"/>
          </a:xfrm>
        </p:grpSpPr>
        <p:sp>
          <p:nvSpPr>
            <p:cNvPr id="1270" name="Google Shape;1270;p36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2" name="Google Shape;1272;p36"/>
          <p:cNvGrpSpPr/>
          <p:nvPr/>
        </p:nvGrpSpPr>
        <p:grpSpPr>
          <a:xfrm>
            <a:off x="1590622" y="986459"/>
            <a:ext cx="331662" cy="401417"/>
            <a:chOff x="584925" y="922575"/>
            <a:chExt cx="415200" cy="502525"/>
          </a:xfrm>
        </p:grpSpPr>
        <p:sp>
          <p:nvSpPr>
            <p:cNvPr id="1273" name="Google Shape;1273;p36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36"/>
          <p:cNvGrpSpPr/>
          <p:nvPr/>
        </p:nvGrpSpPr>
        <p:grpSpPr>
          <a:xfrm>
            <a:off x="2119308" y="977192"/>
            <a:ext cx="351192" cy="418491"/>
            <a:chOff x="1246775" y="910975"/>
            <a:chExt cx="439650" cy="523900"/>
          </a:xfrm>
        </p:grpSpPr>
        <p:sp>
          <p:nvSpPr>
            <p:cNvPr id="1277" name="Google Shape;1277;p36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0" name="Google Shape;1280;p36"/>
          <p:cNvGrpSpPr/>
          <p:nvPr/>
        </p:nvGrpSpPr>
        <p:grpSpPr>
          <a:xfrm>
            <a:off x="2662153" y="1044491"/>
            <a:ext cx="342406" cy="284852"/>
            <a:chOff x="1926350" y="995225"/>
            <a:chExt cx="428650" cy="356600"/>
          </a:xfrm>
        </p:grpSpPr>
        <p:sp>
          <p:nvSpPr>
            <p:cNvPr id="1281" name="Google Shape;1281;p36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5" name="Google Shape;1285;p36"/>
          <p:cNvSpPr/>
          <p:nvPr/>
        </p:nvSpPr>
        <p:spPr>
          <a:xfrm>
            <a:off x="3204639" y="1020638"/>
            <a:ext cx="334617" cy="332660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36"/>
          <p:cNvSpPr/>
          <p:nvPr/>
        </p:nvSpPr>
        <p:spPr>
          <a:xfrm>
            <a:off x="3743626" y="1037234"/>
            <a:ext cx="333619" cy="299490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36"/>
          <p:cNvSpPr/>
          <p:nvPr/>
        </p:nvSpPr>
        <p:spPr>
          <a:xfrm>
            <a:off x="4286987" y="1039670"/>
            <a:ext cx="323873" cy="29459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36"/>
          <p:cNvSpPr/>
          <p:nvPr/>
        </p:nvSpPr>
        <p:spPr>
          <a:xfrm>
            <a:off x="4836199" y="1042586"/>
            <a:ext cx="302426" cy="28876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9" name="Google Shape;1289;p36"/>
          <p:cNvGrpSpPr/>
          <p:nvPr/>
        </p:nvGrpSpPr>
        <p:grpSpPr>
          <a:xfrm>
            <a:off x="5358802" y="1023044"/>
            <a:ext cx="333619" cy="334098"/>
            <a:chOff x="5302225" y="968375"/>
            <a:chExt cx="417650" cy="418250"/>
          </a:xfrm>
        </p:grpSpPr>
        <p:sp>
          <p:nvSpPr>
            <p:cNvPr id="1290" name="Google Shape;1290;p36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2" name="Google Shape;1292;p36"/>
          <p:cNvGrpSpPr/>
          <p:nvPr/>
        </p:nvGrpSpPr>
        <p:grpSpPr>
          <a:xfrm>
            <a:off x="5857253" y="985480"/>
            <a:ext cx="413619" cy="402875"/>
            <a:chOff x="5926225" y="921350"/>
            <a:chExt cx="517800" cy="504350"/>
          </a:xfrm>
        </p:grpSpPr>
        <p:sp>
          <p:nvSpPr>
            <p:cNvPr id="1293" name="Google Shape;1293;p3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5" name="Google Shape;1295;p36"/>
          <p:cNvGrpSpPr/>
          <p:nvPr/>
        </p:nvGrpSpPr>
        <p:grpSpPr>
          <a:xfrm>
            <a:off x="6409363" y="993288"/>
            <a:ext cx="386300" cy="387278"/>
            <a:chOff x="6617400" y="931125"/>
            <a:chExt cx="483600" cy="484825"/>
          </a:xfrm>
        </p:grpSpPr>
        <p:sp>
          <p:nvSpPr>
            <p:cNvPr id="1296" name="Google Shape;1296;p36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8" name="Google Shape;1298;p36"/>
          <p:cNvGrpSpPr/>
          <p:nvPr/>
        </p:nvGrpSpPr>
        <p:grpSpPr>
          <a:xfrm>
            <a:off x="1570133" y="1594645"/>
            <a:ext cx="372640" cy="261447"/>
            <a:chOff x="559275" y="1683950"/>
            <a:chExt cx="466500" cy="327300"/>
          </a:xfrm>
        </p:grpSpPr>
        <p:sp>
          <p:nvSpPr>
            <p:cNvPr id="1299" name="Google Shape;1299;p36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1" name="Google Shape;1301;p36"/>
          <p:cNvGrpSpPr/>
          <p:nvPr/>
        </p:nvGrpSpPr>
        <p:grpSpPr>
          <a:xfrm>
            <a:off x="2108584" y="1542962"/>
            <a:ext cx="372640" cy="364832"/>
            <a:chOff x="1233350" y="1619250"/>
            <a:chExt cx="466500" cy="456725"/>
          </a:xfrm>
        </p:grpSpPr>
        <p:sp>
          <p:nvSpPr>
            <p:cNvPr id="1302" name="Google Shape;1302;p36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6" name="Google Shape;1306;p36"/>
          <p:cNvGrpSpPr/>
          <p:nvPr/>
        </p:nvGrpSpPr>
        <p:grpSpPr>
          <a:xfrm>
            <a:off x="2658738" y="1550751"/>
            <a:ext cx="349235" cy="349235"/>
            <a:chOff x="1922075" y="1629000"/>
            <a:chExt cx="437200" cy="437200"/>
          </a:xfrm>
        </p:grpSpPr>
        <p:sp>
          <p:nvSpPr>
            <p:cNvPr id="1307" name="Google Shape;1307;p36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36"/>
          <p:cNvGrpSpPr/>
          <p:nvPr/>
        </p:nvGrpSpPr>
        <p:grpSpPr>
          <a:xfrm>
            <a:off x="3195731" y="1549293"/>
            <a:ext cx="352151" cy="352151"/>
            <a:chOff x="2594325" y="1627175"/>
            <a:chExt cx="440850" cy="440850"/>
          </a:xfrm>
        </p:grpSpPr>
        <p:sp>
          <p:nvSpPr>
            <p:cNvPr id="1310" name="Google Shape;1310;p36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3" name="Google Shape;1313;p36"/>
          <p:cNvSpPr/>
          <p:nvPr/>
        </p:nvSpPr>
        <p:spPr>
          <a:xfrm>
            <a:off x="3749957" y="1564996"/>
            <a:ext cx="320958" cy="320938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4" name="Google Shape;1314;p36"/>
          <p:cNvGrpSpPr/>
          <p:nvPr/>
        </p:nvGrpSpPr>
        <p:grpSpPr>
          <a:xfrm>
            <a:off x="4305803" y="1522953"/>
            <a:ext cx="285811" cy="404832"/>
            <a:chOff x="3984000" y="1594200"/>
            <a:chExt cx="357800" cy="506800"/>
          </a:xfrm>
        </p:grpSpPr>
        <p:sp>
          <p:nvSpPr>
            <p:cNvPr id="1315" name="Google Shape;1315;p36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36"/>
          <p:cNvGrpSpPr/>
          <p:nvPr/>
        </p:nvGrpSpPr>
        <p:grpSpPr>
          <a:xfrm>
            <a:off x="4798883" y="1609762"/>
            <a:ext cx="376554" cy="231213"/>
            <a:chOff x="4601275" y="1702875"/>
            <a:chExt cx="471400" cy="289450"/>
          </a:xfrm>
        </p:grpSpPr>
        <p:sp>
          <p:nvSpPr>
            <p:cNvPr id="1318" name="Google Shape;1318;p36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3" name="Google Shape;1323;p36"/>
          <p:cNvGrpSpPr/>
          <p:nvPr/>
        </p:nvGrpSpPr>
        <p:grpSpPr>
          <a:xfrm>
            <a:off x="5355387" y="1553187"/>
            <a:ext cx="340449" cy="344363"/>
            <a:chOff x="5297950" y="1632050"/>
            <a:chExt cx="426200" cy="431100"/>
          </a:xfrm>
        </p:grpSpPr>
        <p:sp>
          <p:nvSpPr>
            <p:cNvPr id="1324" name="Google Shape;1324;p36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6" name="Google Shape;1326;p36"/>
          <p:cNvGrpSpPr/>
          <p:nvPr/>
        </p:nvGrpSpPr>
        <p:grpSpPr>
          <a:xfrm>
            <a:off x="5892859" y="1542962"/>
            <a:ext cx="342406" cy="364832"/>
            <a:chOff x="5970800" y="1619250"/>
            <a:chExt cx="428650" cy="456725"/>
          </a:xfrm>
        </p:grpSpPr>
        <p:sp>
          <p:nvSpPr>
            <p:cNvPr id="1327" name="Google Shape;1327;p36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2" name="Google Shape;1332;p36"/>
          <p:cNvGrpSpPr/>
          <p:nvPr/>
        </p:nvGrpSpPr>
        <p:grpSpPr>
          <a:xfrm>
            <a:off x="6415714" y="1538569"/>
            <a:ext cx="383843" cy="350194"/>
            <a:chOff x="6625350" y="1613750"/>
            <a:chExt cx="480525" cy="438400"/>
          </a:xfrm>
        </p:grpSpPr>
        <p:sp>
          <p:nvSpPr>
            <p:cNvPr id="1333" name="Google Shape;1333;p36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8" name="Google Shape;1338;p36"/>
          <p:cNvGrpSpPr/>
          <p:nvPr/>
        </p:nvGrpSpPr>
        <p:grpSpPr>
          <a:xfrm>
            <a:off x="1611591" y="2108233"/>
            <a:ext cx="289725" cy="311193"/>
            <a:chOff x="611175" y="2326900"/>
            <a:chExt cx="362700" cy="389575"/>
          </a:xfrm>
        </p:grpSpPr>
        <p:sp>
          <p:nvSpPr>
            <p:cNvPr id="1339" name="Google Shape;1339;p36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6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3" name="Google Shape;1343;p36"/>
          <p:cNvSpPr/>
          <p:nvPr/>
        </p:nvSpPr>
        <p:spPr>
          <a:xfrm>
            <a:off x="2142303" y="2111271"/>
            <a:ext cx="305341" cy="30534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36"/>
          <p:cNvSpPr/>
          <p:nvPr/>
        </p:nvSpPr>
        <p:spPr>
          <a:xfrm>
            <a:off x="2680790" y="2111271"/>
            <a:ext cx="305341" cy="30534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36"/>
          <p:cNvSpPr/>
          <p:nvPr/>
        </p:nvSpPr>
        <p:spPr>
          <a:xfrm>
            <a:off x="3219278" y="2111271"/>
            <a:ext cx="305341" cy="30534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6" name="Google Shape;1346;p36"/>
          <p:cNvGrpSpPr/>
          <p:nvPr/>
        </p:nvGrpSpPr>
        <p:grpSpPr>
          <a:xfrm>
            <a:off x="3828800" y="2058488"/>
            <a:ext cx="162915" cy="406789"/>
            <a:chOff x="3386850" y="2264625"/>
            <a:chExt cx="203950" cy="509250"/>
          </a:xfrm>
        </p:grpSpPr>
        <p:sp>
          <p:nvSpPr>
            <p:cNvPr id="1347" name="Google Shape;1347;p36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9" name="Google Shape;1349;p36"/>
          <p:cNvGrpSpPr/>
          <p:nvPr/>
        </p:nvGrpSpPr>
        <p:grpSpPr>
          <a:xfrm>
            <a:off x="4920340" y="2110190"/>
            <a:ext cx="133639" cy="303384"/>
            <a:chOff x="4753325" y="2329350"/>
            <a:chExt cx="167300" cy="379800"/>
          </a:xfrm>
        </p:grpSpPr>
        <p:sp>
          <p:nvSpPr>
            <p:cNvPr id="1350" name="Google Shape;1350;p36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2" name="Google Shape;1352;p36"/>
          <p:cNvGrpSpPr/>
          <p:nvPr/>
        </p:nvGrpSpPr>
        <p:grpSpPr>
          <a:xfrm>
            <a:off x="4379433" y="2060425"/>
            <a:ext cx="138552" cy="402895"/>
            <a:chOff x="4076175" y="2267050"/>
            <a:chExt cx="173450" cy="504375"/>
          </a:xfrm>
        </p:grpSpPr>
        <p:sp>
          <p:nvSpPr>
            <p:cNvPr id="1353" name="Google Shape;1353;p36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5" name="Google Shape;1355;p36"/>
          <p:cNvSpPr/>
          <p:nvPr/>
        </p:nvSpPr>
        <p:spPr>
          <a:xfrm>
            <a:off x="5373229" y="2102983"/>
            <a:ext cx="305341" cy="32191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6" name="Google Shape;1356;p36"/>
          <p:cNvGrpSpPr/>
          <p:nvPr/>
        </p:nvGrpSpPr>
        <p:grpSpPr>
          <a:xfrm>
            <a:off x="5896274" y="2108713"/>
            <a:ext cx="335576" cy="310214"/>
            <a:chOff x="5975075" y="2327500"/>
            <a:chExt cx="420100" cy="388350"/>
          </a:xfrm>
        </p:grpSpPr>
        <p:sp>
          <p:nvSpPr>
            <p:cNvPr id="1357" name="Google Shape;1357;p3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9" name="Google Shape;1359;p36"/>
          <p:cNvGrpSpPr/>
          <p:nvPr/>
        </p:nvGrpSpPr>
        <p:grpSpPr>
          <a:xfrm>
            <a:off x="6499588" y="2099447"/>
            <a:ext cx="205851" cy="335576"/>
            <a:chOff x="6730350" y="2315900"/>
            <a:chExt cx="257700" cy="420100"/>
          </a:xfrm>
        </p:grpSpPr>
        <p:sp>
          <p:nvSpPr>
            <p:cNvPr id="1360" name="Google Shape;1360;p36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36"/>
          <p:cNvGrpSpPr/>
          <p:nvPr/>
        </p:nvGrpSpPr>
        <p:grpSpPr>
          <a:xfrm>
            <a:off x="1704252" y="2612056"/>
            <a:ext cx="104403" cy="380448"/>
            <a:chOff x="727175" y="2957625"/>
            <a:chExt cx="130700" cy="476275"/>
          </a:xfrm>
        </p:grpSpPr>
        <p:sp>
          <p:nvSpPr>
            <p:cNvPr id="1366" name="Google Shape;1366;p36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8" name="Google Shape;1368;p36"/>
          <p:cNvSpPr/>
          <p:nvPr/>
        </p:nvSpPr>
        <p:spPr>
          <a:xfrm>
            <a:off x="2673481" y="2597093"/>
            <a:ext cx="319959" cy="410683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36"/>
          <p:cNvSpPr/>
          <p:nvPr/>
        </p:nvSpPr>
        <p:spPr>
          <a:xfrm>
            <a:off x="2176454" y="2597093"/>
            <a:ext cx="237044" cy="410683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0" name="Google Shape;1370;p36"/>
          <p:cNvGrpSpPr/>
          <p:nvPr/>
        </p:nvGrpSpPr>
        <p:grpSpPr>
          <a:xfrm>
            <a:off x="3186944" y="2624238"/>
            <a:ext cx="369725" cy="356065"/>
            <a:chOff x="2583325" y="2972875"/>
            <a:chExt cx="462850" cy="445750"/>
          </a:xfrm>
        </p:grpSpPr>
        <p:sp>
          <p:nvSpPr>
            <p:cNvPr id="1371" name="Google Shape;1371;p36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3" name="Google Shape;1373;p36"/>
          <p:cNvGrpSpPr/>
          <p:nvPr/>
        </p:nvGrpSpPr>
        <p:grpSpPr>
          <a:xfrm>
            <a:off x="3712714" y="2677418"/>
            <a:ext cx="395086" cy="249725"/>
            <a:chOff x="3241525" y="3039450"/>
            <a:chExt cx="494600" cy="312625"/>
          </a:xfrm>
        </p:grpSpPr>
        <p:sp>
          <p:nvSpPr>
            <p:cNvPr id="1374" name="Google Shape;1374;p36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6" name="Google Shape;1376;p36"/>
          <p:cNvSpPr/>
          <p:nvPr/>
        </p:nvSpPr>
        <p:spPr>
          <a:xfrm>
            <a:off x="4817665" y="2632702"/>
            <a:ext cx="339490" cy="339470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7" name="Google Shape;1377;p36"/>
          <p:cNvGrpSpPr/>
          <p:nvPr/>
        </p:nvGrpSpPr>
        <p:grpSpPr>
          <a:xfrm>
            <a:off x="5321238" y="2651078"/>
            <a:ext cx="408746" cy="302406"/>
            <a:chOff x="5255200" y="3006475"/>
            <a:chExt cx="511700" cy="378575"/>
          </a:xfrm>
        </p:grpSpPr>
        <p:sp>
          <p:nvSpPr>
            <p:cNvPr id="1378" name="Google Shape;1378;p3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p36"/>
          <p:cNvGrpSpPr/>
          <p:nvPr/>
        </p:nvGrpSpPr>
        <p:grpSpPr>
          <a:xfrm>
            <a:off x="4283357" y="2633524"/>
            <a:ext cx="330703" cy="337513"/>
            <a:chOff x="3955900" y="2984500"/>
            <a:chExt cx="414000" cy="422525"/>
          </a:xfrm>
        </p:grpSpPr>
        <p:sp>
          <p:nvSpPr>
            <p:cNvPr id="1381" name="Google Shape;1381;p36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4" name="Google Shape;1384;p36"/>
          <p:cNvSpPr/>
          <p:nvPr/>
        </p:nvSpPr>
        <p:spPr>
          <a:xfrm>
            <a:off x="1573579" y="3195573"/>
            <a:ext cx="369705" cy="290703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36"/>
          <p:cNvSpPr/>
          <p:nvPr/>
        </p:nvSpPr>
        <p:spPr>
          <a:xfrm>
            <a:off x="5935622" y="2617084"/>
            <a:ext cx="257533" cy="370703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6" name="Google Shape;1386;p36"/>
          <p:cNvGrpSpPr/>
          <p:nvPr/>
        </p:nvGrpSpPr>
        <p:grpSpPr>
          <a:xfrm>
            <a:off x="6476183" y="2628632"/>
            <a:ext cx="252660" cy="359001"/>
            <a:chOff x="6701050" y="2978375"/>
            <a:chExt cx="316300" cy="449425"/>
          </a:xfrm>
        </p:grpSpPr>
        <p:sp>
          <p:nvSpPr>
            <p:cNvPr id="1387" name="Google Shape;1387;p36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9" name="Google Shape;1389;p36"/>
          <p:cNvGrpSpPr/>
          <p:nvPr/>
        </p:nvGrpSpPr>
        <p:grpSpPr>
          <a:xfrm>
            <a:off x="2114915" y="3219764"/>
            <a:ext cx="359979" cy="241937"/>
            <a:chOff x="1241275" y="3718400"/>
            <a:chExt cx="450650" cy="302875"/>
          </a:xfrm>
        </p:grpSpPr>
        <p:sp>
          <p:nvSpPr>
            <p:cNvPr id="1390" name="Google Shape;1390;p36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36"/>
          <p:cNvGrpSpPr/>
          <p:nvPr/>
        </p:nvGrpSpPr>
        <p:grpSpPr>
          <a:xfrm>
            <a:off x="2658258" y="3201231"/>
            <a:ext cx="350194" cy="279480"/>
            <a:chOff x="1921475" y="3695200"/>
            <a:chExt cx="438400" cy="349875"/>
          </a:xfrm>
        </p:grpSpPr>
        <p:sp>
          <p:nvSpPr>
            <p:cNvPr id="1395" name="Google Shape;1395;p36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36"/>
          <p:cNvGrpSpPr/>
          <p:nvPr/>
        </p:nvGrpSpPr>
        <p:grpSpPr>
          <a:xfrm>
            <a:off x="3200124" y="3196838"/>
            <a:ext cx="343364" cy="287788"/>
            <a:chOff x="2599825" y="3689700"/>
            <a:chExt cx="429850" cy="360275"/>
          </a:xfrm>
        </p:grpSpPr>
        <p:sp>
          <p:nvSpPr>
            <p:cNvPr id="1399" name="Google Shape;1399;p36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1" name="Google Shape;1401;p36"/>
          <p:cNvGrpSpPr/>
          <p:nvPr/>
        </p:nvGrpSpPr>
        <p:grpSpPr>
          <a:xfrm>
            <a:off x="3755151" y="3167083"/>
            <a:ext cx="310214" cy="323873"/>
            <a:chOff x="3294650" y="3652450"/>
            <a:chExt cx="388350" cy="405450"/>
          </a:xfrm>
        </p:grpSpPr>
        <p:sp>
          <p:nvSpPr>
            <p:cNvPr id="1402" name="Google Shape;1402;p36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5" name="Google Shape;1405;p36"/>
          <p:cNvGrpSpPr/>
          <p:nvPr/>
        </p:nvGrpSpPr>
        <p:grpSpPr>
          <a:xfrm>
            <a:off x="4267761" y="3208061"/>
            <a:ext cx="361896" cy="265341"/>
            <a:chOff x="3936375" y="3703750"/>
            <a:chExt cx="453050" cy="332175"/>
          </a:xfrm>
        </p:grpSpPr>
        <p:sp>
          <p:nvSpPr>
            <p:cNvPr id="1406" name="Google Shape;1406;p36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36"/>
          <p:cNvGrpSpPr/>
          <p:nvPr/>
        </p:nvGrpSpPr>
        <p:grpSpPr>
          <a:xfrm>
            <a:off x="4806212" y="3208061"/>
            <a:ext cx="361896" cy="265341"/>
            <a:chOff x="4610450" y="3703750"/>
            <a:chExt cx="453050" cy="332175"/>
          </a:xfrm>
        </p:grpSpPr>
        <p:sp>
          <p:nvSpPr>
            <p:cNvPr id="1412" name="Google Shape;1412;p36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4" name="Google Shape;1414;p36"/>
          <p:cNvGrpSpPr/>
          <p:nvPr/>
        </p:nvGrpSpPr>
        <p:grpSpPr>
          <a:xfrm>
            <a:off x="5357344" y="3181241"/>
            <a:ext cx="336534" cy="318981"/>
            <a:chOff x="5300400" y="3670175"/>
            <a:chExt cx="421300" cy="399325"/>
          </a:xfrm>
        </p:grpSpPr>
        <p:sp>
          <p:nvSpPr>
            <p:cNvPr id="1415" name="Google Shape;1415;p36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0" name="Google Shape;1420;p36"/>
          <p:cNvSpPr/>
          <p:nvPr/>
        </p:nvSpPr>
        <p:spPr>
          <a:xfrm>
            <a:off x="5877086" y="3153633"/>
            <a:ext cx="374597" cy="374577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1" name="Google Shape;1421;p36"/>
          <p:cNvGrpSpPr/>
          <p:nvPr/>
        </p:nvGrpSpPr>
        <p:grpSpPr>
          <a:xfrm>
            <a:off x="6439119" y="3177327"/>
            <a:ext cx="326789" cy="326809"/>
            <a:chOff x="6654650" y="3665275"/>
            <a:chExt cx="409100" cy="409125"/>
          </a:xfrm>
        </p:grpSpPr>
        <p:sp>
          <p:nvSpPr>
            <p:cNvPr id="1422" name="Google Shape;1422;p3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4" name="Google Shape;1424;p36"/>
          <p:cNvGrpSpPr/>
          <p:nvPr/>
        </p:nvGrpSpPr>
        <p:grpSpPr>
          <a:xfrm>
            <a:off x="1579399" y="3702119"/>
            <a:ext cx="354108" cy="354128"/>
            <a:chOff x="570875" y="4322250"/>
            <a:chExt cx="443300" cy="443325"/>
          </a:xfrm>
        </p:grpSpPr>
        <p:sp>
          <p:nvSpPr>
            <p:cNvPr id="1425" name="Google Shape;1425;p3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9" name="Google Shape;1429;p36"/>
          <p:cNvSpPr/>
          <p:nvPr/>
        </p:nvSpPr>
        <p:spPr>
          <a:xfrm>
            <a:off x="2103279" y="3771126"/>
            <a:ext cx="383384" cy="21657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0" name="Google Shape;1430;p36"/>
          <p:cNvGrpSpPr/>
          <p:nvPr/>
        </p:nvGrpSpPr>
        <p:grpSpPr>
          <a:xfrm>
            <a:off x="2704589" y="3675798"/>
            <a:ext cx="257533" cy="406769"/>
            <a:chOff x="1979475" y="4289300"/>
            <a:chExt cx="322400" cy="509225"/>
          </a:xfrm>
        </p:grpSpPr>
        <p:sp>
          <p:nvSpPr>
            <p:cNvPr id="1431" name="Google Shape;1431;p36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4" name="Google Shape;1434;p36"/>
          <p:cNvGrpSpPr/>
          <p:nvPr/>
        </p:nvGrpSpPr>
        <p:grpSpPr>
          <a:xfrm>
            <a:off x="3220114" y="3681150"/>
            <a:ext cx="303864" cy="396065"/>
            <a:chOff x="2624850" y="4296000"/>
            <a:chExt cx="380400" cy="495825"/>
          </a:xfrm>
        </p:grpSpPr>
        <p:sp>
          <p:nvSpPr>
            <p:cNvPr id="1435" name="Google Shape;1435;p36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8" name="Google Shape;1438;p36"/>
          <p:cNvSpPr/>
          <p:nvPr/>
        </p:nvSpPr>
        <p:spPr>
          <a:xfrm>
            <a:off x="4286507" y="3716984"/>
            <a:ext cx="324832" cy="324852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36"/>
          <p:cNvSpPr/>
          <p:nvPr/>
        </p:nvSpPr>
        <p:spPr>
          <a:xfrm>
            <a:off x="3748020" y="3737474"/>
            <a:ext cx="324832" cy="28387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36"/>
          <p:cNvSpPr/>
          <p:nvPr/>
        </p:nvSpPr>
        <p:spPr>
          <a:xfrm>
            <a:off x="4823517" y="3715526"/>
            <a:ext cx="327788" cy="327768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" name="Google Shape;1441;p36"/>
          <p:cNvGrpSpPr/>
          <p:nvPr/>
        </p:nvGrpSpPr>
        <p:grpSpPr>
          <a:xfrm>
            <a:off x="5337833" y="3720172"/>
            <a:ext cx="375556" cy="318022"/>
            <a:chOff x="5275975" y="4344850"/>
            <a:chExt cx="470150" cy="398125"/>
          </a:xfrm>
        </p:grpSpPr>
        <p:sp>
          <p:nvSpPr>
            <p:cNvPr id="1442" name="Google Shape;1442;p36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6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5" name="Google Shape;1445;p36"/>
          <p:cNvSpPr/>
          <p:nvPr/>
        </p:nvSpPr>
        <p:spPr>
          <a:xfrm>
            <a:off x="5895619" y="3710653"/>
            <a:ext cx="337533" cy="337513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6" name="Google Shape;1446;p36"/>
          <p:cNvGrpSpPr/>
          <p:nvPr/>
        </p:nvGrpSpPr>
        <p:grpSpPr>
          <a:xfrm>
            <a:off x="6429353" y="3694331"/>
            <a:ext cx="346320" cy="369705"/>
            <a:chOff x="6642425" y="4312500"/>
            <a:chExt cx="433550" cy="462825"/>
          </a:xfrm>
        </p:grpSpPr>
        <p:sp>
          <p:nvSpPr>
            <p:cNvPr id="1447" name="Google Shape;1447;p36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6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6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0" name="Google Shape;1450;p36"/>
          <p:cNvSpPr/>
          <p:nvPr/>
        </p:nvSpPr>
        <p:spPr>
          <a:xfrm>
            <a:off x="1534075" y="4286685"/>
            <a:ext cx="444812" cy="262426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1" name="Google Shape;1451;p36"/>
          <p:cNvGrpSpPr/>
          <p:nvPr/>
        </p:nvGrpSpPr>
        <p:grpSpPr>
          <a:xfrm>
            <a:off x="2117351" y="4243026"/>
            <a:ext cx="355087" cy="349235"/>
            <a:chOff x="1244325" y="4999400"/>
            <a:chExt cx="444525" cy="437200"/>
          </a:xfrm>
        </p:grpSpPr>
        <p:sp>
          <p:nvSpPr>
            <p:cNvPr id="1452" name="Google Shape;1452;p36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6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6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6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6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36"/>
          <p:cNvGrpSpPr/>
          <p:nvPr/>
        </p:nvGrpSpPr>
        <p:grpSpPr>
          <a:xfrm>
            <a:off x="2687514" y="4231803"/>
            <a:ext cx="291682" cy="371662"/>
            <a:chOff x="1958100" y="4985350"/>
            <a:chExt cx="365150" cy="465275"/>
          </a:xfrm>
        </p:grpSpPr>
        <p:sp>
          <p:nvSpPr>
            <p:cNvPr id="1458" name="Google Shape;1458;p36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6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6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1" name="Google Shape;1461;p36"/>
          <p:cNvGrpSpPr/>
          <p:nvPr/>
        </p:nvGrpSpPr>
        <p:grpSpPr>
          <a:xfrm>
            <a:off x="3204498" y="4245942"/>
            <a:ext cx="334617" cy="343863"/>
            <a:chOff x="2605300" y="5003050"/>
            <a:chExt cx="418900" cy="430475"/>
          </a:xfrm>
        </p:grpSpPr>
        <p:sp>
          <p:nvSpPr>
            <p:cNvPr id="1462" name="Google Shape;1462;p36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6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5" name="Google Shape;1465;p36"/>
          <p:cNvGrpSpPr/>
          <p:nvPr/>
        </p:nvGrpSpPr>
        <p:grpSpPr>
          <a:xfrm>
            <a:off x="3710278" y="4253271"/>
            <a:ext cx="399959" cy="328746"/>
            <a:chOff x="3238475" y="5012225"/>
            <a:chExt cx="500700" cy="411550"/>
          </a:xfrm>
        </p:grpSpPr>
        <p:sp>
          <p:nvSpPr>
            <p:cNvPr id="1466" name="Google Shape;1466;p36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6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6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1" name="Google Shape;1471;p36"/>
          <p:cNvGrpSpPr/>
          <p:nvPr/>
        </p:nvGrpSpPr>
        <p:grpSpPr>
          <a:xfrm>
            <a:off x="4767670" y="4218144"/>
            <a:ext cx="438981" cy="398981"/>
            <a:chOff x="4562200" y="4968250"/>
            <a:chExt cx="549550" cy="499475"/>
          </a:xfrm>
        </p:grpSpPr>
        <p:sp>
          <p:nvSpPr>
            <p:cNvPr id="1472" name="Google Shape;1472;p36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6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6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6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6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7" name="Google Shape;1477;p36"/>
          <p:cNvGrpSpPr/>
          <p:nvPr/>
        </p:nvGrpSpPr>
        <p:grpSpPr>
          <a:xfrm>
            <a:off x="4296537" y="4240590"/>
            <a:ext cx="304343" cy="353609"/>
            <a:chOff x="3972400" y="4996350"/>
            <a:chExt cx="381000" cy="442675"/>
          </a:xfrm>
        </p:grpSpPr>
        <p:sp>
          <p:nvSpPr>
            <p:cNvPr id="1478" name="Google Shape;1478;p36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0" name="Google Shape;1480;p36"/>
          <p:cNvGrpSpPr/>
          <p:nvPr/>
        </p:nvGrpSpPr>
        <p:grpSpPr>
          <a:xfrm>
            <a:off x="5310035" y="4210835"/>
            <a:ext cx="431172" cy="413599"/>
            <a:chOff x="5241175" y="4959100"/>
            <a:chExt cx="539775" cy="517775"/>
          </a:xfrm>
        </p:grpSpPr>
        <p:sp>
          <p:nvSpPr>
            <p:cNvPr id="1481" name="Google Shape;1481;p3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7" name="Google Shape;1487;p36"/>
          <p:cNvSpPr/>
          <p:nvPr/>
        </p:nvSpPr>
        <p:spPr>
          <a:xfrm>
            <a:off x="5874650" y="4313028"/>
            <a:ext cx="379470" cy="209745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8" name="Google Shape;1488;p36"/>
          <p:cNvGrpSpPr/>
          <p:nvPr/>
        </p:nvGrpSpPr>
        <p:grpSpPr>
          <a:xfrm>
            <a:off x="6463502" y="4272282"/>
            <a:ext cx="276565" cy="318022"/>
            <a:chOff x="6685175" y="5036025"/>
            <a:chExt cx="346225" cy="398125"/>
          </a:xfrm>
        </p:grpSpPr>
        <p:sp>
          <p:nvSpPr>
            <p:cNvPr id="1489" name="Google Shape;1489;p36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36"/>
          <p:cNvGrpSpPr/>
          <p:nvPr/>
        </p:nvGrpSpPr>
        <p:grpSpPr>
          <a:xfrm>
            <a:off x="7089643" y="2411824"/>
            <a:ext cx="432570" cy="421334"/>
            <a:chOff x="5926225" y="921350"/>
            <a:chExt cx="517800" cy="504350"/>
          </a:xfrm>
        </p:grpSpPr>
        <p:sp>
          <p:nvSpPr>
            <p:cNvPr id="1495" name="Google Shape;1495;p3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7" name="Google Shape;1497;p36"/>
          <p:cNvSpPr/>
          <p:nvPr/>
        </p:nvSpPr>
        <p:spPr>
          <a:xfrm>
            <a:off x="7283563" y="2647881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8" name="Google Shape;1498;p36"/>
          <p:cNvGrpSpPr/>
          <p:nvPr/>
        </p:nvGrpSpPr>
        <p:grpSpPr>
          <a:xfrm>
            <a:off x="7974630" y="2391204"/>
            <a:ext cx="432570" cy="421334"/>
            <a:chOff x="5926225" y="921350"/>
            <a:chExt cx="517800" cy="504350"/>
          </a:xfrm>
        </p:grpSpPr>
        <p:sp>
          <p:nvSpPr>
            <p:cNvPr id="1499" name="Google Shape;1499;p3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1" name="Google Shape;1501;p36"/>
          <p:cNvSpPr/>
          <p:nvPr/>
        </p:nvSpPr>
        <p:spPr>
          <a:xfrm>
            <a:off x="8168551" y="2627261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2" name="Google Shape;1502;p36"/>
          <p:cNvGrpSpPr/>
          <p:nvPr/>
        </p:nvGrpSpPr>
        <p:grpSpPr>
          <a:xfrm>
            <a:off x="7089910" y="3140246"/>
            <a:ext cx="1075937" cy="1047989"/>
            <a:chOff x="5926225" y="921350"/>
            <a:chExt cx="517800" cy="504350"/>
          </a:xfrm>
        </p:grpSpPr>
        <p:sp>
          <p:nvSpPr>
            <p:cNvPr id="1503" name="Google Shape;1503;p36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FFB0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FFB0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5" name="Google Shape;1505;p36"/>
          <p:cNvSpPr/>
          <p:nvPr/>
        </p:nvSpPr>
        <p:spPr>
          <a:xfrm>
            <a:off x="7572223" y="3727343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36"/>
          <p:cNvSpPr txBox="1"/>
          <p:nvPr/>
        </p:nvSpPr>
        <p:spPr>
          <a:xfrm>
            <a:off x="6978600" y="312075"/>
            <a:ext cx="17718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9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SlidesCarnival icons are editable shapes</a:t>
            </a:r>
            <a:r>
              <a:rPr b="0" i="0" lang="en" sz="9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This means that you can:</a:t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Barlow"/>
              <a:buChar char="●"/>
            </a:pPr>
            <a:r>
              <a:rPr b="0" i="0" lang="en" sz="9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Resize them without losing quality.</a:t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Barlow"/>
              <a:buChar char="●"/>
            </a:pPr>
            <a:r>
              <a:rPr b="0" i="0" lang="en" sz="9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Change fill color and opacity.</a:t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Barlow"/>
              <a:buChar char="●"/>
            </a:pPr>
            <a:r>
              <a:rPr b="0" i="0" lang="en" sz="9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Change line color, width and style.</a:t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Isn’t that nice? :)</a:t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Examples:</a:t>
            </a:r>
            <a:endParaRPr b="0" i="0" sz="900" u="none" cap="none" strike="noStrike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07" name="Google Shape;1507;p36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Google Shape;1512;p37"/>
          <p:cNvGrpSpPr/>
          <p:nvPr/>
        </p:nvGrpSpPr>
        <p:grpSpPr>
          <a:xfrm>
            <a:off x="3516088" y="1550127"/>
            <a:ext cx="445718" cy="445753"/>
            <a:chOff x="3706812" y="1035050"/>
            <a:chExt cx="4792662" cy="4787899"/>
          </a:xfrm>
        </p:grpSpPr>
        <p:sp>
          <p:nvSpPr>
            <p:cNvPr id="1513" name="Google Shape;1513;p37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9" name="Google Shape;1519;p37"/>
          <p:cNvGrpSpPr/>
          <p:nvPr/>
        </p:nvGrpSpPr>
        <p:grpSpPr>
          <a:xfrm>
            <a:off x="2236593" y="1550157"/>
            <a:ext cx="443331" cy="445437"/>
            <a:chOff x="1400175" y="1220787"/>
            <a:chExt cx="4473575" cy="4476751"/>
          </a:xfrm>
        </p:grpSpPr>
        <p:sp>
          <p:nvSpPr>
            <p:cNvPr id="1520" name="Google Shape;1520;p37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37"/>
          <p:cNvGrpSpPr/>
          <p:nvPr/>
        </p:nvGrpSpPr>
        <p:grpSpPr>
          <a:xfrm>
            <a:off x="1595246" y="1550171"/>
            <a:ext cx="446045" cy="445465"/>
            <a:chOff x="1649412" y="927100"/>
            <a:chExt cx="5011737" cy="5016500"/>
          </a:xfrm>
        </p:grpSpPr>
        <p:sp>
          <p:nvSpPr>
            <p:cNvPr id="1525" name="Google Shape;1525;p37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8" name="Google Shape;1528;p37"/>
          <p:cNvGrpSpPr/>
          <p:nvPr/>
        </p:nvGrpSpPr>
        <p:grpSpPr>
          <a:xfrm>
            <a:off x="2875597" y="1550424"/>
            <a:ext cx="444870" cy="445286"/>
            <a:chOff x="1301750" y="920750"/>
            <a:chExt cx="5095875" cy="5100637"/>
          </a:xfrm>
        </p:grpSpPr>
        <p:sp>
          <p:nvSpPr>
            <p:cNvPr id="1529" name="Google Shape;1529;p37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4" name="Google Shape;1534;p37"/>
          <p:cNvGrpSpPr/>
          <p:nvPr/>
        </p:nvGrpSpPr>
        <p:grpSpPr>
          <a:xfrm>
            <a:off x="4798770" y="1550333"/>
            <a:ext cx="445622" cy="445591"/>
            <a:chOff x="5732756" y="2682276"/>
            <a:chExt cx="719906" cy="719856"/>
          </a:xfrm>
        </p:grpSpPr>
        <p:sp>
          <p:nvSpPr>
            <p:cNvPr id="1535" name="Google Shape;1535;p37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8" name="Google Shape;1538;p37"/>
          <p:cNvGrpSpPr/>
          <p:nvPr/>
        </p:nvGrpSpPr>
        <p:grpSpPr>
          <a:xfrm>
            <a:off x="5440087" y="1550327"/>
            <a:ext cx="445627" cy="445605"/>
            <a:chOff x="6768809" y="2682265"/>
            <a:chExt cx="719915" cy="719878"/>
          </a:xfrm>
        </p:grpSpPr>
        <p:sp>
          <p:nvSpPr>
            <p:cNvPr id="1539" name="Google Shape;1539;p37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3" name="Google Shape;1543;p37"/>
          <p:cNvGrpSpPr/>
          <p:nvPr/>
        </p:nvGrpSpPr>
        <p:grpSpPr>
          <a:xfrm>
            <a:off x="6081409" y="1550356"/>
            <a:ext cx="445754" cy="445544"/>
            <a:chOff x="7804870" y="2682313"/>
            <a:chExt cx="720119" cy="719781"/>
          </a:xfrm>
        </p:grpSpPr>
        <p:sp>
          <p:nvSpPr>
            <p:cNvPr id="1544" name="Google Shape;1544;p37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37"/>
          <p:cNvGrpSpPr/>
          <p:nvPr/>
        </p:nvGrpSpPr>
        <p:grpSpPr>
          <a:xfrm>
            <a:off x="6722857" y="1550125"/>
            <a:ext cx="446294" cy="446006"/>
            <a:chOff x="8841135" y="2681940"/>
            <a:chExt cx="720991" cy="720527"/>
          </a:xfrm>
        </p:grpSpPr>
        <p:sp>
          <p:nvSpPr>
            <p:cNvPr id="1550" name="Google Shape;1550;p37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37"/>
          <p:cNvGrpSpPr/>
          <p:nvPr/>
        </p:nvGrpSpPr>
        <p:grpSpPr>
          <a:xfrm>
            <a:off x="4156855" y="1550057"/>
            <a:ext cx="445260" cy="445260"/>
            <a:chOff x="4103687" y="1439862"/>
            <a:chExt cx="3986212" cy="3986211"/>
          </a:xfrm>
        </p:grpSpPr>
        <p:sp>
          <p:nvSpPr>
            <p:cNvPr id="1557" name="Google Shape;1557;p37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37"/>
          <p:cNvGrpSpPr/>
          <p:nvPr/>
        </p:nvGrpSpPr>
        <p:grpSpPr>
          <a:xfrm>
            <a:off x="7364845" y="1550361"/>
            <a:ext cx="445803" cy="445535"/>
            <a:chOff x="9878272" y="2682320"/>
            <a:chExt cx="720199" cy="719767"/>
          </a:xfrm>
        </p:grpSpPr>
        <p:sp>
          <p:nvSpPr>
            <p:cNvPr id="1560" name="Google Shape;1560;p37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3" name="Google Shape;1563;p37"/>
          <p:cNvGrpSpPr/>
          <p:nvPr/>
        </p:nvGrpSpPr>
        <p:grpSpPr>
          <a:xfrm>
            <a:off x="8006343" y="1550278"/>
            <a:ext cx="445699" cy="445702"/>
            <a:chOff x="10914618" y="2682187"/>
            <a:chExt cx="720032" cy="720034"/>
          </a:xfrm>
        </p:grpSpPr>
        <p:sp>
          <p:nvSpPr>
            <p:cNvPr id="1564" name="Google Shape;1564;p37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0" name="Google Shape;1570;p37"/>
          <p:cNvGrpSpPr/>
          <p:nvPr/>
        </p:nvGrpSpPr>
        <p:grpSpPr>
          <a:xfrm>
            <a:off x="2229864" y="843057"/>
            <a:ext cx="361521" cy="445817"/>
            <a:chOff x="1582665" y="1011072"/>
            <a:chExt cx="584040" cy="720221"/>
          </a:xfrm>
        </p:grpSpPr>
        <p:sp>
          <p:nvSpPr>
            <p:cNvPr id="1571" name="Google Shape;1571;p37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6" name="Google Shape;1576;p37"/>
          <p:cNvGrpSpPr/>
          <p:nvPr/>
        </p:nvGrpSpPr>
        <p:grpSpPr>
          <a:xfrm>
            <a:off x="2831248" y="843078"/>
            <a:ext cx="379481" cy="445796"/>
            <a:chOff x="2554206" y="1011105"/>
            <a:chExt cx="613055" cy="720187"/>
          </a:xfrm>
        </p:grpSpPr>
        <p:sp>
          <p:nvSpPr>
            <p:cNvPr id="1577" name="Google Shape;1577;p3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3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3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0" name="Google Shape;1580;p37"/>
          <p:cNvGrpSpPr/>
          <p:nvPr/>
        </p:nvGrpSpPr>
        <p:grpSpPr>
          <a:xfrm>
            <a:off x="7379423" y="797418"/>
            <a:ext cx="460705" cy="491455"/>
            <a:chOff x="9901824" y="937343"/>
            <a:chExt cx="744273" cy="793950"/>
          </a:xfrm>
        </p:grpSpPr>
        <p:grpSp>
          <p:nvGrpSpPr>
            <p:cNvPr id="1581" name="Google Shape;1581;p3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582" name="Google Shape;1582;p3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3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3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3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3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3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3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3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3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3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92" name="Google Shape;1592;p37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8" name="Google Shape;1598;p37"/>
          <p:cNvGrpSpPr/>
          <p:nvPr/>
        </p:nvGrpSpPr>
        <p:grpSpPr>
          <a:xfrm>
            <a:off x="3450592" y="843244"/>
            <a:ext cx="369869" cy="445629"/>
            <a:chOff x="3554761" y="1011374"/>
            <a:chExt cx="597526" cy="719918"/>
          </a:xfrm>
        </p:grpSpPr>
        <p:sp>
          <p:nvSpPr>
            <p:cNvPr id="1599" name="Google Shape;1599;p37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37"/>
          <p:cNvGrpSpPr/>
          <p:nvPr/>
        </p:nvGrpSpPr>
        <p:grpSpPr>
          <a:xfrm>
            <a:off x="4060322" y="843032"/>
            <a:ext cx="370754" cy="445841"/>
            <a:chOff x="4539787" y="1011032"/>
            <a:chExt cx="598957" cy="720261"/>
          </a:xfrm>
        </p:grpSpPr>
        <p:sp>
          <p:nvSpPr>
            <p:cNvPr id="1604" name="Google Shape;1604;p37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9" name="Google Shape;1609;p37"/>
          <p:cNvGrpSpPr/>
          <p:nvPr/>
        </p:nvGrpSpPr>
        <p:grpSpPr>
          <a:xfrm>
            <a:off x="4670940" y="843140"/>
            <a:ext cx="366916" cy="445732"/>
            <a:chOff x="5526246" y="1011207"/>
            <a:chExt cx="592757" cy="720085"/>
          </a:xfrm>
        </p:grpSpPr>
        <p:sp>
          <p:nvSpPr>
            <p:cNvPr id="1610" name="Google Shape;1610;p37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6" name="Google Shape;1616;p37"/>
          <p:cNvGrpSpPr/>
          <p:nvPr/>
        </p:nvGrpSpPr>
        <p:grpSpPr>
          <a:xfrm>
            <a:off x="1625708" y="843134"/>
            <a:ext cx="364294" cy="445741"/>
            <a:chOff x="606645" y="1011196"/>
            <a:chExt cx="588520" cy="720097"/>
          </a:xfrm>
        </p:grpSpPr>
        <p:sp>
          <p:nvSpPr>
            <p:cNvPr id="1617" name="Google Shape;1617;p37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37"/>
          <p:cNvGrpSpPr/>
          <p:nvPr/>
        </p:nvGrpSpPr>
        <p:grpSpPr>
          <a:xfrm>
            <a:off x="8079991" y="843111"/>
            <a:ext cx="298405" cy="445762"/>
            <a:chOff x="11033597" y="1011159"/>
            <a:chExt cx="482075" cy="720133"/>
          </a:xfrm>
        </p:grpSpPr>
        <p:sp>
          <p:nvSpPr>
            <p:cNvPr id="1622" name="Google Shape;1622;p37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6" name="Google Shape;1626;p37"/>
          <p:cNvGrpSpPr/>
          <p:nvPr/>
        </p:nvGrpSpPr>
        <p:grpSpPr>
          <a:xfrm>
            <a:off x="6678856" y="797418"/>
            <a:ext cx="460704" cy="491455"/>
            <a:chOff x="8770051" y="937343"/>
            <a:chExt cx="744272" cy="793950"/>
          </a:xfrm>
        </p:grpSpPr>
        <p:sp>
          <p:nvSpPr>
            <p:cNvPr id="1627" name="Google Shape;1627;p37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2" name="Google Shape;1632;p37"/>
            <p:cNvGrpSpPr/>
            <p:nvPr/>
          </p:nvGrpSpPr>
          <p:grpSpPr>
            <a:xfrm>
              <a:off x="8770051" y="937343"/>
              <a:ext cx="744272" cy="793950"/>
              <a:chOff x="6565437" y="1588001"/>
              <a:chExt cx="744272" cy="793950"/>
            </a:xfrm>
          </p:grpSpPr>
          <p:sp>
            <p:nvSpPr>
              <p:cNvPr id="1633" name="Google Shape;1633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43" name="Google Shape;1643;p37"/>
          <p:cNvGrpSpPr/>
          <p:nvPr/>
        </p:nvGrpSpPr>
        <p:grpSpPr>
          <a:xfrm>
            <a:off x="5277720" y="797418"/>
            <a:ext cx="460704" cy="491455"/>
            <a:chOff x="6506504" y="937343"/>
            <a:chExt cx="744272" cy="793950"/>
          </a:xfrm>
        </p:grpSpPr>
        <p:sp>
          <p:nvSpPr>
            <p:cNvPr id="1644" name="Google Shape;1644;p37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7" name="Google Shape;1647;p37"/>
            <p:cNvGrpSpPr/>
            <p:nvPr/>
          </p:nvGrpSpPr>
          <p:grpSpPr>
            <a:xfrm>
              <a:off x="6506504" y="937343"/>
              <a:ext cx="744272" cy="793950"/>
              <a:chOff x="6565437" y="1588001"/>
              <a:chExt cx="744272" cy="793950"/>
            </a:xfrm>
          </p:grpSpPr>
          <p:sp>
            <p:nvSpPr>
              <p:cNvPr id="1648" name="Google Shape;1648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8" name="Google Shape;1658;p37"/>
          <p:cNvGrpSpPr/>
          <p:nvPr/>
        </p:nvGrpSpPr>
        <p:grpSpPr>
          <a:xfrm>
            <a:off x="5978288" y="797418"/>
            <a:ext cx="460704" cy="491455"/>
            <a:chOff x="7638277" y="937343"/>
            <a:chExt cx="744272" cy="793950"/>
          </a:xfrm>
        </p:grpSpPr>
        <p:sp>
          <p:nvSpPr>
            <p:cNvPr id="1659" name="Google Shape;1659;p37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3" name="Google Shape;1663;p37"/>
            <p:cNvGrpSpPr/>
            <p:nvPr/>
          </p:nvGrpSpPr>
          <p:grpSpPr>
            <a:xfrm>
              <a:off x="7638277" y="937343"/>
              <a:ext cx="744272" cy="793950"/>
              <a:chOff x="6565437" y="1588001"/>
              <a:chExt cx="744272" cy="793950"/>
            </a:xfrm>
          </p:grpSpPr>
          <p:sp>
            <p:nvSpPr>
              <p:cNvPr id="1664" name="Google Shape;1664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74" name="Google Shape;1674;p37"/>
          <p:cNvGrpSpPr/>
          <p:nvPr/>
        </p:nvGrpSpPr>
        <p:grpSpPr>
          <a:xfrm>
            <a:off x="3518398" y="2986973"/>
            <a:ext cx="445779" cy="400763"/>
            <a:chOff x="3778727" y="4460423"/>
            <a:chExt cx="720160" cy="647437"/>
          </a:xfrm>
        </p:grpSpPr>
        <p:sp>
          <p:nvSpPr>
            <p:cNvPr id="1675" name="Google Shape;1675;p37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2" name="Google Shape;1682;p37"/>
          <p:cNvGrpSpPr/>
          <p:nvPr/>
        </p:nvGrpSpPr>
        <p:grpSpPr>
          <a:xfrm>
            <a:off x="1595283" y="2972048"/>
            <a:ext cx="445680" cy="430613"/>
            <a:chOff x="557494" y="4436312"/>
            <a:chExt cx="720000" cy="695660"/>
          </a:xfrm>
        </p:grpSpPr>
        <p:sp>
          <p:nvSpPr>
            <p:cNvPr id="1683" name="Google Shape;1683;p3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7" name="Google Shape;1687;p37"/>
          <p:cNvGrpSpPr/>
          <p:nvPr/>
        </p:nvGrpSpPr>
        <p:grpSpPr>
          <a:xfrm>
            <a:off x="4800505" y="2964459"/>
            <a:ext cx="445834" cy="445792"/>
            <a:chOff x="5926265" y="4424051"/>
            <a:chExt cx="720247" cy="720181"/>
          </a:xfrm>
        </p:grpSpPr>
        <p:sp>
          <p:nvSpPr>
            <p:cNvPr id="1688" name="Google Shape;1688;p37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37"/>
          <p:cNvGrpSpPr/>
          <p:nvPr/>
        </p:nvGrpSpPr>
        <p:grpSpPr>
          <a:xfrm>
            <a:off x="2236266" y="2984013"/>
            <a:ext cx="445680" cy="406684"/>
            <a:chOff x="1631150" y="4455641"/>
            <a:chExt cx="720000" cy="657002"/>
          </a:xfrm>
        </p:grpSpPr>
        <p:sp>
          <p:nvSpPr>
            <p:cNvPr id="1693" name="Google Shape;1693;p3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37"/>
          <p:cNvGrpSpPr/>
          <p:nvPr/>
        </p:nvGrpSpPr>
        <p:grpSpPr>
          <a:xfrm>
            <a:off x="2877295" y="2983429"/>
            <a:ext cx="445680" cy="407854"/>
            <a:chOff x="2704878" y="4454697"/>
            <a:chExt cx="720000" cy="658890"/>
          </a:xfrm>
        </p:grpSpPr>
        <p:sp>
          <p:nvSpPr>
            <p:cNvPr id="1699" name="Google Shape;1699;p3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37"/>
          <p:cNvGrpSpPr/>
          <p:nvPr/>
        </p:nvGrpSpPr>
        <p:grpSpPr>
          <a:xfrm>
            <a:off x="4159566" y="2985387"/>
            <a:ext cx="445549" cy="403936"/>
            <a:chOff x="4852681" y="4457861"/>
            <a:chExt cx="719788" cy="652562"/>
          </a:xfrm>
        </p:grpSpPr>
        <p:sp>
          <p:nvSpPr>
            <p:cNvPr id="1706" name="Google Shape;1706;p37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9" name="Google Shape;1709;p37"/>
          <p:cNvGrpSpPr/>
          <p:nvPr/>
        </p:nvGrpSpPr>
        <p:grpSpPr>
          <a:xfrm>
            <a:off x="5441727" y="2975824"/>
            <a:ext cx="445818" cy="423063"/>
            <a:chOff x="7000306" y="4442411"/>
            <a:chExt cx="720224" cy="683463"/>
          </a:xfrm>
        </p:grpSpPr>
        <p:sp>
          <p:nvSpPr>
            <p:cNvPr id="1710" name="Google Shape;1710;p37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5" name="Google Shape;1715;p37"/>
          <p:cNvGrpSpPr/>
          <p:nvPr/>
        </p:nvGrpSpPr>
        <p:grpSpPr>
          <a:xfrm>
            <a:off x="6082935" y="2973621"/>
            <a:ext cx="445779" cy="427468"/>
            <a:chOff x="8074325" y="4438852"/>
            <a:chExt cx="720160" cy="690579"/>
          </a:xfrm>
        </p:grpSpPr>
        <p:sp>
          <p:nvSpPr>
            <p:cNvPr id="1716" name="Google Shape;1716;p37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2" name="Google Shape;1722;p37"/>
          <p:cNvGrpSpPr/>
          <p:nvPr/>
        </p:nvGrpSpPr>
        <p:grpSpPr>
          <a:xfrm>
            <a:off x="7365280" y="2987570"/>
            <a:ext cx="445629" cy="399564"/>
            <a:chOff x="9878975" y="4425243"/>
            <a:chExt cx="719918" cy="645501"/>
          </a:xfrm>
        </p:grpSpPr>
        <p:sp>
          <p:nvSpPr>
            <p:cNvPr id="1723" name="Google Shape;1723;p37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6" name="Google Shape;1726;p37"/>
          <p:cNvGrpSpPr/>
          <p:nvPr/>
        </p:nvGrpSpPr>
        <p:grpSpPr>
          <a:xfrm>
            <a:off x="8006297" y="2976371"/>
            <a:ext cx="445785" cy="421964"/>
            <a:chOff x="10914544" y="4407150"/>
            <a:chExt cx="720170" cy="681687"/>
          </a:xfrm>
        </p:grpSpPr>
        <p:sp>
          <p:nvSpPr>
            <p:cNvPr id="1727" name="Google Shape;1727;p37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p37"/>
          <p:cNvGrpSpPr/>
          <p:nvPr/>
        </p:nvGrpSpPr>
        <p:grpSpPr>
          <a:xfrm>
            <a:off x="6724087" y="2984485"/>
            <a:ext cx="445805" cy="405734"/>
            <a:chOff x="8843122" y="4420259"/>
            <a:chExt cx="720202" cy="655468"/>
          </a:xfrm>
        </p:grpSpPr>
        <p:sp>
          <p:nvSpPr>
            <p:cNvPr id="1732" name="Google Shape;1732;p37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8" name="Google Shape;1738;p37"/>
          <p:cNvGrpSpPr/>
          <p:nvPr/>
        </p:nvGrpSpPr>
        <p:grpSpPr>
          <a:xfrm>
            <a:off x="3526957" y="2283047"/>
            <a:ext cx="445812" cy="394517"/>
            <a:chOff x="1510757" y="3225422"/>
            <a:chExt cx="720214" cy="637346"/>
          </a:xfrm>
        </p:grpSpPr>
        <p:sp>
          <p:nvSpPr>
            <p:cNvPr id="1739" name="Google Shape;1739;p37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6" name="Google Shape;1746;p37"/>
          <p:cNvGrpSpPr/>
          <p:nvPr/>
        </p:nvGrpSpPr>
        <p:grpSpPr>
          <a:xfrm>
            <a:off x="4218348" y="2300567"/>
            <a:ext cx="445768" cy="359479"/>
            <a:chOff x="2595501" y="3253725"/>
            <a:chExt cx="720142" cy="580740"/>
          </a:xfrm>
        </p:grpSpPr>
        <p:sp>
          <p:nvSpPr>
            <p:cNvPr id="1747" name="Google Shape;1747;p37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1" name="Google Shape;1751;p37"/>
          <p:cNvGrpSpPr/>
          <p:nvPr/>
        </p:nvGrpSpPr>
        <p:grpSpPr>
          <a:xfrm>
            <a:off x="5601019" y="2257535"/>
            <a:ext cx="443879" cy="445540"/>
            <a:chOff x="4764809" y="3184208"/>
            <a:chExt cx="717090" cy="719774"/>
          </a:xfrm>
        </p:grpSpPr>
        <p:sp>
          <p:nvSpPr>
            <p:cNvPr id="1752" name="Google Shape;1752;p37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5" name="Google Shape;1755;p37"/>
          <p:cNvGrpSpPr/>
          <p:nvPr/>
        </p:nvGrpSpPr>
        <p:grpSpPr>
          <a:xfrm>
            <a:off x="4909695" y="2286500"/>
            <a:ext cx="445746" cy="387612"/>
            <a:chOff x="3680173" y="3231000"/>
            <a:chExt cx="720106" cy="626190"/>
          </a:xfrm>
        </p:grpSpPr>
        <p:sp>
          <p:nvSpPr>
            <p:cNvPr id="1756" name="Google Shape;1756;p37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9" name="Google Shape;1759;p37"/>
          <p:cNvGrpSpPr/>
          <p:nvPr/>
        </p:nvGrpSpPr>
        <p:grpSpPr>
          <a:xfrm>
            <a:off x="6981782" y="2257496"/>
            <a:ext cx="443283" cy="445620"/>
            <a:chOff x="6931035" y="3184144"/>
            <a:chExt cx="716128" cy="719903"/>
          </a:xfrm>
        </p:grpSpPr>
        <p:sp>
          <p:nvSpPr>
            <p:cNvPr id="1760" name="Google Shape;1760;p37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4" name="Google Shape;1764;p37"/>
          <p:cNvGrpSpPr/>
          <p:nvPr/>
        </p:nvGrpSpPr>
        <p:grpSpPr>
          <a:xfrm>
            <a:off x="6290476" y="2257448"/>
            <a:ext cx="445727" cy="445714"/>
            <a:chOff x="5846429" y="3184067"/>
            <a:chExt cx="720076" cy="720055"/>
          </a:xfrm>
        </p:grpSpPr>
        <p:sp>
          <p:nvSpPr>
            <p:cNvPr id="1765" name="Google Shape;1765;p37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9" name="Google Shape;1769;p37"/>
          <p:cNvGrpSpPr/>
          <p:nvPr/>
        </p:nvGrpSpPr>
        <p:grpSpPr>
          <a:xfrm>
            <a:off x="2977681" y="2257393"/>
            <a:ext cx="303698" cy="445825"/>
            <a:chOff x="655600" y="3183978"/>
            <a:chExt cx="490627" cy="720234"/>
          </a:xfrm>
        </p:grpSpPr>
        <p:sp>
          <p:nvSpPr>
            <p:cNvPr id="1770" name="Google Shape;1770;p37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5" name="Google Shape;1775;p37"/>
          <p:cNvGrpSpPr/>
          <p:nvPr/>
        </p:nvGrpSpPr>
        <p:grpSpPr>
          <a:xfrm>
            <a:off x="7670643" y="2257509"/>
            <a:ext cx="189785" cy="445591"/>
            <a:chOff x="8011692" y="3184166"/>
            <a:chExt cx="306600" cy="719858"/>
          </a:xfrm>
        </p:grpSpPr>
        <p:sp>
          <p:nvSpPr>
            <p:cNvPr id="1776" name="Google Shape;1776;p37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2" name="Google Shape;1782;p37"/>
          <p:cNvGrpSpPr/>
          <p:nvPr/>
        </p:nvGrpSpPr>
        <p:grpSpPr>
          <a:xfrm>
            <a:off x="8105430" y="2257259"/>
            <a:ext cx="246199" cy="445516"/>
            <a:chOff x="4556125" y="630237"/>
            <a:chExt cx="3081338" cy="5568950"/>
          </a:xfrm>
        </p:grpSpPr>
        <p:sp>
          <p:nvSpPr>
            <p:cNvPr id="1783" name="Google Shape;1783;p37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0" name="Google Shape;1790;p37"/>
          <p:cNvGrpSpPr/>
          <p:nvPr/>
        </p:nvGrpSpPr>
        <p:grpSpPr>
          <a:xfrm>
            <a:off x="2286453" y="2257459"/>
            <a:ext cx="445768" cy="445697"/>
            <a:chOff x="1674084" y="3214987"/>
            <a:chExt cx="720142" cy="720027"/>
          </a:xfrm>
        </p:grpSpPr>
        <p:sp>
          <p:nvSpPr>
            <p:cNvPr id="1791" name="Google Shape;1791;p37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3" name="Google Shape;1803;p37"/>
          <p:cNvGrpSpPr/>
          <p:nvPr/>
        </p:nvGrpSpPr>
        <p:grpSpPr>
          <a:xfrm>
            <a:off x="1595294" y="2257421"/>
            <a:ext cx="445578" cy="445773"/>
            <a:chOff x="557511" y="3214925"/>
            <a:chExt cx="719836" cy="720150"/>
          </a:xfrm>
        </p:grpSpPr>
        <p:sp>
          <p:nvSpPr>
            <p:cNvPr id="1804" name="Google Shape;1804;p37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37"/>
          <p:cNvGrpSpPr/>
          <p:nvPr/>
        </p:nvGrpSpPr>
        <p:grpSpPr>
          <a:xfrm>
            <a:off x="1539177" y="3693756"/>
            <a:ext cx="445905" cy="400522"/>
            <a:chOff x="1147762" y="1131887"/>
            <a:chExt cx="5137150" cy="4619626"/>
          </a:xfrm>
        </p:grpSpPr>
        <p:sp>
          <p:nvSpPr>
            <p:cNvPr id="1809" name="Google Shape;1809;p37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2" name="Google Shape;1812;p37"/>
          <p:cNvGrpSpPr/>
          <p:nvPr/>
        </p:nvGrpSpPr>
        <p:grpSpPr>
          <a:xfrm>
            <a:off x="2336506" y="3687410"/>
            <a:ext cx="445901" cy="413282"/>
            <a:chOff x="1570037" y="1341437"/>
            <a:chExt cx="4943475" cy="4576762"/>
          </a:xfrm>
        </p:grpSpPr>
        <p:sp>
          <p:nvSpPr>
            <p:cNvPr id="1813" name="Google Shape;1813;p37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9" name="Google Shape;1819;p37"/>
          <p:cNvGrpSpPr/>
          <p:nvPr/>
        </p:nvGrpSpPr>
        <p:grpSpPr>
          <a:xfrm>
            <a:off x="4821829" y="3671511"/>
            <a:ext cx="441332" cy="445721"/>
            <a:chOff x="5770007" y="5489899"/>
            <a:chExt cx="712976" cy="720067"/>
          </a:xfrm>
        </p:grpSpPr>
        <p:sp>
          <p:nvSpPr>
            <p:cNvPr id="1820" name="Google Shape;1820;p3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8" name="Google Shape;1828;p37"/>
          <p:cNvGrpSpPr/>
          <p:nvPr/>
        </p:nvGrpSpPr>
        <p:grpSpPr>
          <a:xfrm>
            <a:off x="5614620" y="3693981"/>
            <a:ext cx="445651" cy="400824"/>
            <a:chOff x="7050768" y="5526199"/>
            <a:chExt cx="719953" cy="647534"/>
          </a:xfrm>
        </p:grpSpPr>
        <p:sp>
          <p:nvSpPr>
            <p:cNvPr id="1829" name="Google Shape;1829;p3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1" name="Google Shape;1841;p37"/>
          <p:cNvGrpSpPr/>
          <p:nvPr/>
        </p:nvGrpSpPr>
        <p:grpSpPr>
          <a:xfrm>
            <a:off x="7209136" y="3694051"/>
            <a:ext cx="445681" cy="400651"/>
            <a:chOff x="9626723" y="5526313"/>
            <a:chExt cx="720002" cy="647256"/>
          </a:xfrm>
        </p:grpSpPr>
        <p:sp>
          <p:nvSpPr>
            <p:cNvPr id="1842" name="Google Shape;1842;p3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4" name="Google Shape;1854;p37"/>
          <p:cNvGrpSpPr/>
          <p:nvPr/>
        </p:nvGrpSpPr>
        <p:grpSpPr>
          <a:xfrm>
            <a:off x="8006376" y="3671488"/>
            <a:ext cx="445582" cy="445743"/>
            <a:chOff x="10914672" y="5489861"/>
            <a:chExt cx="719842" cy="720102"/>
          </a:xfrm>
        </p:grpSpPr>
        <p:sp>
          <p:nvSpPr>
            <p:cNvPr id="1855" name="Google Shape;1855;p3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7" name="Google Shape;1867;p37"/>
          <p:cNvGrpSpPr/>
          <p:nvPr/>
        </p:nvGrpSpPr>
        <p:grpSpPr>
          <a:xfrm>
            <a:off x="6411836" y="3681752"/>
            <a:ext cx="445821" cy="425247"/>
            <a:chOff x="8338678" y="5506443"/>
            <a:chExt cx="720227" cy="686989"/>
          </a:xfrm>
        </p:grpSpPr>
        <p:sp>
          <p:nvSpPr>
            <p:cNvPr id="1868" name="Google Shape;1868;p37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37"/>
          <p:cNvGrpSpPr/>
          <p:nvPr/>
        </p:nvGrpSpPr>
        <p:grpSpPr>
          <a:xfrm>
            <a:off x="3133493" y="3736342"/>
            <a:ext cx="1336824" cy="316035"/>
            <a:chOff x="3042485" y="5594633"/>
            <a:chExt cx="2159652" cy="510557"/>
          </a:xfrm>
        </p:grpSpPr>
        <p:sp>
          <p:nvSpPr>
            <p:cNvPr id="1875" name="Google Shape;1875;p3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0" name="Google Shape;1890;p37"/>
          <p:cNvGrpSpPr/>
          <p:nvPr/>
        </p:nvGrpSpPr>
        <p:grpSpPr>
          <a:xfrm>
            <a:off x="7245233" y="4378458"/>
            <a:ext cx="373053" cy="445790"/>
            <a:chOff x="8095060" y="5664590"/>
            <a:chExt cx="497404" cy="594388"/>
          </a:xfrm>
        </p:grpSpPr>
        <p:grpSp>
          <p:nvGrpSpPr>
            <p:cNvPr id="1891" name="Google Shape;1891;p3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892" name="Google Shape;1892;p3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5" name="Google Shape;1895;p3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896" name="Google Shape;1896;p3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9" name="Google Shape;1899;p3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900" name="Google Shape;1900;p3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3" name="Google Shape;1903;p37"/>
            <p:cNvGrpSpPr/>
            <p:nvPr/>
          </p:nvGrpSpPr>
          <p:grpSpPr>
            <a:xfrm>
              <a:off x="8095060" y="5664590"/>
              <a:ext cx="497404" cy="290163"/>
              <a:chOff x="8095060" y="5664590"/>
              <a:chExt cx="497404" cy="290163"/>
            </a:xfrm>
          </p:grpSpPr>
          <p:sp>
            <p:nvSpPr>
              <p:cNvPr id="1904" name="Google Shape;1904;p3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07" name="Google Shape;1907;p37"/>
          <p:cNvGrpSpPr/>
          <p:nvPr/>
        </p:nvGrpSpPr>
        <p:grpSpPr>
          <a:xfrm>
            <a:off x="3328025" y="4378486"/>
            <a:ext cx="557161" cy="445733"/>
            <a:chOff x="4607809" y="5664627"/>
            <a:chExt cx="742882" cy="594311"/>
          </a:xfrm>
        </p:grpSpPr>
        <p:sp>
          <p:nvSpPr>
            <p:cNvPr id="1908" name="Google Shape;1908;p37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6" name="Google Shape;1916;p37"/>
          <p:cNvGrpSpPr/>
          <p:nvPr/>
        </p:nvGrpSpPr>
        <p:grpSpPr>
          <a:xfrm>
            <a:off x="4431090" y="4378543"/>
            <a:ext cx="1079865" cy="445621"/>
            <a:chOff x="2571250" y="5664711"/>
            <a:chExt cx="1439820" cy="594161"/>
          </a:xfrm>
        </p:grpSpPr>
        <p:sp>
          <p:nvSpPr>
            <p:cNvPr id="1917" name="Google Shape;1917;p37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1" name="Google Shape;1941;p37"/>
          <p:cNvGrpSpPr/>
          <p:nvPr/>
        </p:nvGrpSpPr>
        <p:grpSpPr>
          <a:xfrm>
            <a:off x="6056859" y="4378335"/>
            <a:ext cx="642470" cy="446036"/>
            <a:chOff x="6332670" y="5663946"/>
            <a:chExt cx="856627" cy="594715"/>
          </a:xfrm>
        </p:grpSpPr>
        <p:grpSp>
          <p:nvGrpSpPr>
            <p:cNvPr id="1942" name="Google Shape;1942;p3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943" name="Google Shape;1943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5" name="Google Shape;1945;p3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946" name="Google Shape;1946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8" name="Google Shape;1948;p3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949" name="Google Shape;1949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51" name="Google Shape;1951;p37"/>
          <p:cNvSpPr txBox="1"/>
          <p:nvPr>
            <p:ph idx="4294967295" type="title"/>
          </p:nvPr>
        </p:nvSpPr>
        <p:spPr>
          <a:xfrm>
            <a:off x="1539175" y="24907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52" name="Google Shape;1952;p37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53" name="Google Shape;1953;p37"/>
          <p:cNvGrpSpPr/>
          <p:nvPr/>
        </p:nvGrpSpPr>
        <p:grpSpPr>
          <a:xfrm>
            <a:off x="2429858" y="4379878"/>
            <a:ext cx="445738" cy="442950"/>
            <a:chOff x="1442627" y="5710929"/>
            <a:chExt cx="594318" cy="590600"/>
          </a:xfrm>
        </p:grpSpPr>
        <p:sp>
          <p:nvSpPr>
            <p:cNvPr id="1954" name="Google Shape;1954;p37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000"/>
        </a:solidFill>
      </p:bgPr>
    </p:bg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8"/>
          <p:cNvSpPr txBox="1"/>
          <p:nvPr/>
        </p:nvSpPr>
        <p:spPr>
          <a:xfrm>
            <a:off x="1658449" y="914275"/>
            <a:ext cx="71061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 can also use any emoji as an icon!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of course it resizes without losing quality.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How? Follow Google instructions https://twitter.com/googledocs/status/730087240156643328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3" name="Google Shape;1963;p38"/>
          <p:cNvSpPr txBox="1"/>
          <p:nvPr/>
        </p:nvSpPr>
        <p:spPr>
          <a:xfrm>
            <a:off x="1644425" y="2374250"/>
            <a:ext cx="71061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b="0" i="0" lang="en" sz="2400" u="none" cap="none" strike="noStrike">
                <a:solidFill>
                  <a:schemeClr val="accent1"/>
                </a:solidFill>
                <a:highlight>
                  <a:srgbClr val="434343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b="0" i="0" sz="2400" u="none" cap="none" strike="noStrike">
              <a:solidFill>
                <a:schemeClr val="accent1"/>
              </a:solidFill>
              <a:highlight>
                <a:srgbClr val="434343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4" name="Google Shape;1964;p38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" name="Google Shape;1969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7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39"/>
          <p:cNvSpPr txBox="1"/>
          <p:nvPr/>
        </p:nvSpPr>
        <p:spPr>
          <a:xfrm>
            <a:off x="690575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71" name="Google Shape;1971;p39"/>
          <p:cNvGrpSpPr/>
          <p:nvPr/>
        </p:nvGrpSpPr>
        <p:grpSpPr>
          <a:xfrm>
            <a:off x="690562" y="3290100"/>
            <a:ext cx="7007535" cy="892418"/>
            <a:chOff x="801114" y="3213932"/>
            <a:chExt cx="7762862" cy="892418"/>
          </a:xfrm>
        </p:grpSpPr>
        <p:grpSp>
          <p:nvGrpSpPr>
            <p:cNvPr id="1972" name="Google Shape;1972;p3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973" name="Google Shape;1973;p3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74" name="Google Shape;1974;p39"/>
              <p:cNvSpPr/>
              <p:nvPr/>
            </p:nvSpPr>
            <p:spPr>
              <a:xfrm>
                <a:off x="486874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5" name="Google Shape;1975;p3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976" name="Google Shape;1976;p3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77" name="Google Shape;1977;p39"/>
              <p:cNvSpPr/>
              <p:nvPr/>
            </p:nvSpPr>
            <p:spPr>
              <a:xfrm>
                <a:off x="283508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8" name="Google Shape;1978;p3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979" name="Google Shape;1979;p3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80" name="Google Shape;1980;p39"/>
              <p:cNvSpPr/>
              <p:nvPr/>
            </p:nvSpPr>
            <p:spPr>
              <a:xfrm>
                <a:off x="689106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1" name="Google Shape;1981;p39"/>
            <p:cNvGrpSpPr/>
            <p:nvPr/>
          </p:nvGrpSpPr>
          <p:grpSpPr>
            <a:xfrm>
              <a:off x="801114" y="3214206"/>
              <a:ext cx="1695911" cy="892144"/>
              <a:chOff x="801114" y="3214206"/>
              <a:chExt cx="1695911" cy="892144"/>
            </a:xfrm>
          </p:grpSpPr>
          <p:sp>
            <p:nvSpPr>
              <p:cNvPr id="1982" name="Google Shape;1982;p3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b="0" i="0" sz="12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83" name="Google Shape;1983;p39"/>
              <p:cNvSpPr/>
              <p:nvPr/>
            </p:nvSpPr>
            <p:spPr>
              <a:xfrm>
                <a:off x="80111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84" name="Google Shape;1984;p3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6dfb7e1e3_0_5"/>
          <p:cNvSpPr txBox="1"/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600"/>
              <a:t>EXPLORATORY DATA ANALYSIS PROCESS</a:t>
            </a:r>
            <a:endParaRPr sz="2600"/>
          </a:p>
        </p:txBody>
      </p:sp>
      <p:sp>
        <p:nvSpPr>
          <p:cNvPr id="181" name="Google Shape;181;g226dfb7e1e3_0_5"/>
          <p:cNvSpPr txBox="1"/>
          <p:nvPr>
            <p:ph idx="1" type="subTitle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 Janitorial 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f4377c7e1_3_59"/>
          <p:cNvSpPr txBox="1"/>
          <p:nvPr>
            <p:ph idx="4294967295" type="ctrTitle"/>
          </p:nvPr>
        </p:nvSpPr>
        <p:spPr>
          <a:xfrm>
            <a:off x="1686525" y="724200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6000">
                <a:solidFill>
                  <a:schemeClr val="accent1"/>
                </a:solidFill>
              </a:rPr>
              <a:t>150,634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7" name="Google Shape;187;g24f4377c7e1_3_59"/>
          <p:cNvSpPr txBox="1"/>
          <p:nvPr>
            <p:ph idx="4294967295" type="subTitle"/>
          </p:nvPr>
        </p:nvSpPr>
        <p:spPr>
          <a:xfrm>
            <a:off x="1686525" y="1335108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2400"/>
              <a:t>HDB flat resale transaction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" name="Google Shape;188;g24f4377c7e1_3_59"/>
          <p:cNvSpPr txBox="1"/>
          <p:nvPr>
            <p:ph idx="4294967295" type="ctrTitle"/>
          </p:nvPr>
        </p:nvSpPr>
        <p:spPr>
          <a:xfrm>
            <a:off x="1686525" y="3657892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4800">
                <a:solidFill>
                  <a:schemeClr val="accent1"/>
                </a:solidFill>
              </a:rPr>
              <a:t>Mar ‘12 - Apr ‘21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" name="Google Shape;189;g24f4377c7e1_3_59"/>
          <p:cNvSpPr txBox="1"/>
          <p:nvPr>
            <p:ph idx="4294967295" type="subTitle"/>
          </p:nvPr>
        </p:nvSpPr>
        <p:spPr>
          <a:xfrm>
            <a:off x="1686525" y="4268800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2400"/>
              <a:t>Duration of dataset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0" name="Google Shape;190;g24f4377c7e1_3_59"/>
          <p:cNvSpPr txBox="1"/>
          <p:nvPr>
            <p:ph idx="4294967295" type="ctrTitle"/>
          </p:nvPr>
        </p:nvSpPr>
        <p:spPr>
          <a:xfrm>
            <a:off x="1686525" y="2191046"/>
            <a:ext cx="70638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n" sz="4800">
                <a:solidFill>
                  <a:schemeClr val="accent1"/>
                </a:solidFill>
              </a:rPr>
              <a:t>77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1" name="Google Shape;191;g24f4377c7e1_3_59"/>
          <p:cNvSpPr txBox="1"/>
          <p:nvPr>
            <p:ph idx="4294967295" type="subTitle"/>
          </p:nvPr>
        </p:nvSpPr>
        <p:spPr>
          <a:xfrm>
            <a:off x="1686525" y="2801954"/>
            <a:ext cx="706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None/>
            </a:pPr>
            <a:r>
              <a:rPr lang="en" sz="2400"/>
              <a:t>Features</a:t>
            </a:r>
            <a:endParaRPr b="0" i="0" sz="2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" name="Google Shape;192;g24f4377c7e1_3_59"/>
          <p:cNvSpPr txBox="1"/>
          <p:nvPr>
            <p:ph idx="12" type="sldNum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g24f4377c7e1_3_59"/>
          <p:cNvSpPr txBox="1"/>
          <p:nvPr>
            <p:ph idx="4294967295" type="title"/>
          </p:nvPr>
        </p:nvSpPr>
        <p:spPr>
          <a:xfrm>
            <a:off x="1264175" y="0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Datasets used contained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